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94"/>
  </p:notesMasterIdLst>
  <p:handoutMasterIdLst>
    <p:handoutMasterId r:id="rId95"/>
  </p:handoutMasterIdLst>
  <p:sldIdLst>
    <p:sldId id="2283" r:id="rId2"/>
    <p:sldId id="2418" r:id="rId3"/>
    <p:sldId id="2284" r:id="rId4"/>
    <p:sldId id="2417" r:id="rId5"/>
    <p:sldId id="2315" r:id="rId6"/>
    <p:sldId id="2316" r:id="rId7"/>
    <p:sldId id="2317" r:id="rId8"/>
    <p:sldId id="2318" r:id="rId9"/>
    <p:sldId id="2319" r:id="rId10"/>
    <p:sldId id="2320" r:id="rId11"/>
    <p:sldId id="2321" r:id="rId12"/>
    <p:sldId id="2322" r:id="rId13"/>
    <p:sldId id="2323" r:id="rId14"/>
    <p:sldId id="2324" r:id="rId15"/>
    <p:sldId id="2325" r:id="rId16"/>
    <p:sldId id="2326" r:id="rId17"/>
    <p:sldId id="2327" r:id="rId18"/>
    <p:sldId id="2328" r:id="rId19"/>
    <p:sldId id="2329" r:id="rId20"/>
    <p:sldId id="2330" r:id="rId21"/>
    <p:sldId id="2331" r:id="rId22"/>
    <p:sldId id="2332" r:id="rId23"/>
    <p:sldId id="2286" r:id="rId24"/>
    <p:sldId id="2287" r:id="rId25"/>
    <p:sldId id="2288" r:id="rId26"/>
    <p:sldId id="2289" r:id="rId27"/>
    <p:sldId id="2290" r:id="rId28"/>
    <p:sldId id="2291" r:id="rId29"/>
    <p:sldId id="2292" r:id="rId30"/>
    <p:sldId id="2293" r:id="rId31"/>
    <p:sldId id="2294" r:id="rId32"/>
    <p:sldId id="2295" r:id="rId33"/>
    <p:sldId id="2333" r:id="rId34"/>
    <p:sldId id="2335" r:id="rId35"/>
    <p:sldId id="2336" r:id="rId36"/>
    <p:sldId id="2337" r:id="rId37"/>
    <p:sldId id="2338" r:id="rId38"/>
    <p:sldId id="2339" r:id="rId39"/>
    <p:sldId id="2340" r:id="rId40"/>
    <p:sldId id="2341" r:id="rId41"/>
    <p:sldId id="2342" r:id="rId42"/>
    <p:sldId id="2343" r:id="rId43"/>
    <p:sldId id="2344" r:id="rId44"/>
    <p:sldId id="2345" r:id="rId45"/>
    <p:sldId id="2346" r:id="rId46"/>
    <p:sldId id="2347" r:id="rId47"/>
    <p:sldId id="2348" r:id="rId48"/>
    <p:sldId id="2349" r:id="rId49"/>
    <p:sldId id="2350" r:id="rId50"/>
    <p:sldId id="2351" r:id="rId51"/>
    <p:sldId id="2352" r:id="rId52"/>
    <p:sldId id="2353" r:id="rId53"/>
    <p:sldId id="2354" r:id="rId54"/>
    <p:sldId id="2355" r:id="rId55"/>
    <p:sldId id="2356" r:id="rId56"/>
    <p:sldId id="2364" r:id="rId57"/>
    <p:sldId id="2365" r:id="rId58"/>
    <p:sldId id="2366" r:id="rId59"/>
    <p:sldId id="2367" r:id="rId60"/>
    <p:sldId id="2368" r:id="rId61"/>
    <p:sldId id="2369" r:id="rId62"/>
    <p:sldId id="2370" r:id="rId63"/>
    <p:sldId id="2357" r:id="rId64"/>
    <p:sldId id="2358" r:id="rId65"/>
    <p:sldId id="2359" r:id="rId66"/>
    <p:sldId id="2360" r:id="rId67"/>
    <p:sldId id="2361" r:id="rId68"/>
    <p:sldId id="2362" r:id="rId69"/>
    <p:sldId id="2363" r:id="rId70"/>
    <p:sldId id="2371" r:id="rId71"/>
    <p:sldId id="2372" r:id="rId72"/>
    <p:sldId id="2304" r:id="rId73"/>
    <p:sldId id="2373" r:id="rId74"/>
    <p:sldId id="2374" r:id="rId75"/>
    <p:sldId id="2375" r:id="rId76"/>
    <p:sldId id="2376" r:id="rId77"/>
    <p:sldId id="2377" r:id="rId78"/>
    <p:sldId id="2378" r:id="rId79"/>
    <p:sldId id="2305" r:id="rId80"/>
    <p:sldId id="2306" r:id="rId81"/>
    <p:sldId id="2307" r:id="rId82"/>
    <p:sldId id="2308" r:id="rId83"/>
    <p:sldId id="2309" r:id="rId84"/>
    <p:sldId id="2310" r:id="rId85"/>
    <p:sldId id="2311" r:id="rId86"/>
    <p:sldId id="2382" r:id="rId87"/>
    <p:sldId id="2383" r:id="rId88"/>
    <p:sldId id="2384" r:id="rId89"/>
    <p:sldId id="2385" r:id="rId90"/>
    <p:sldId id="2386" r:id="rId91"/>
    <p:sldId id="2387" r:id="rId92"/>
    <p:sldId id="2389" r:id="rId9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yllabus" id="{153E0227-28CB-47FA-A017-C046B7442982}">
          <p14:sldIdLst>
            <p14:sldId id="2283"/>
            <p14:sldId id="2418"/>
            <p14:sldId id="2284"/>
            <p14:sldId id="2417"/>
            <p14:sldId id="2315"/>
            <p14:sldId id="2316"/>
            <p14:sldId id="2317"/>
            <p14:sldId id="2318"/>
            <p14:sldId id="2319"/>
            <p14:sldId id="2320"/>
            <p14:sldId id="2321"/>
            <p14:sldId id="2322"/>
            <p14:sldId id="2323"/>
            <p14:sldId id="2324"/>
            <p14:sldId id="2325"/>
            <p14:sldId id="2326"/>
            <p14:sldId id="2327"/>
            <p14:sldId id="2328"/>
            <p14:sldId id="2329"/>
            <p14:sldId id="2330"/>
            <p14:sldId id="2331"/>
            <p14:sldId id="2332"/>
            <p14:sldId id="2286"/>
            <p14:sldId id="2287"/>
            <p14:sldId id="2288"/>
            <p14:sldId id="2289"/>
            <p14:sldId id="2290"/>
            <p14:sldId id="2291"/>
            <p14:sldId id="2292"/>
            <p14:sldId id="2293"/>
            <p14:sldId id="2294"/>
            <p14:sldId id="2295"/>
            <p14:sldId id="2333"/>
            <p14:sldId id="2335"/>
            <p14:sldId id="2336"/>
            <p14:sldId id="2337"/>
            <p14:sldId id="2338"/>
            <p14:sldId id="2339"/>
            <p14:sldId id="2340"/>
            <p14:sldId id="2341"/>
            <p14:sldId id="2342"/>
            <p14:sldId id="2343"/>
            <p14:sldId id="2344"/>
            <p14:sldId id="2345"/>
            <p14:sldId id="2346"/>
            <p14:sldId id="2347"/>
            <p14:sldId id="2348"/>
            <p14:sldId id="2349"/>
            <p14:sldId id="2350"/>
            <p14:sldId id="2351"/>
            <p14:sldId id="2352"/>
            <p14:sldId id="2353"/>
            <p14:sldId id="2354"/>
            <p14:sldId id="2355"/>
            <p14:sldId id="2356"/>
            <p14:sldId id="2364"/>
            <p14:sldId id="2365"/>
            <p14:sldId id="2366"/>
            <p14:sldId id="2367"/>
            <p14:sldId id="2368"/>
            <p14:sldId id="2369"/>
            <p14:sldId id="2370"/>
            <p14:sldId id="2357"/>
            <p14:sldId id="2358"/>
            <p14:sldId id="2359"/>
            <p14:sldId id="2360"/>
            <p14:sldId id="2361"/>
            <p14:sldId id="2362"/>
            <p14:sldId id="2363"/>
            <p14:sldId id="2371"/>
            <p14:sldId id="2372"/>
            <p14:sldId id="2304"/>
            <p14:sldId id="2373"/>
            <p14:sldId id="2374"/>
            <p14:sldId id="2375"/>
            <p14:sldId id="2376"/>
            <p14:sldId id="2377"/>
            <p14:sldId id="2378"/>
            <p14:sldId id="2305"/>
            <p14:sldId id="2306"/>
            <p14:sldId id="2307"/>
            <p14:sldId id="2308"/>
            <p14:sldId id="2309"/>
            <p14:sldId id="2310"/>
            <p14:sldId id="2311"/>
            <p14:sldId id="2382"/>
            <p14:sldId id="2383"/>
            <p14:sldId id="2384"/>
            <p14:sldId id="2385"/>
            <p14:sldId id="2386"/>
            <p14:sldId id="2387"/>
            <p14:sldId id="238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7" autoAdjust="0"/>
    <p:restoredTop sz="90941" autoAdjust="0"/>
  </p:normalViewPr>
  <p:slideViewPr>
    <p:cSldViewPr>
      <p:cViewPr varScale="1">
        <p:scale>
          <a:sx n="85" d="100"/>
          <a:sy n="85" d="100"/>
        </p:scale>
        <p:origin x="-1896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handoutMaster" Target="handoutMasters/handoutMaster1.xml"/><Relationship Id="rId96" Type="http://schemas.openxmlformats.org/officeDocument/2006/relationships/printerSettings" Target="printerSettings/printerSettings1.bin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6A0FE-78A6-4C94-A477-5589354F84FC}" type="datetimeFigureOut">
              <a:rPr lang="en-US" smtClean="0"/>
              <a:t>23/07/15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2E56B-E9DA-4D9F-BE45-1726618D2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045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DB22151-7E4A-4BA3-A16C-698F065919DB}" type="datetimeFigureOut">
              <a:rPr lang="en-US" smtClean="0"/>
              <a:t>23/07/15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EF49AFE-DC4F-40BB-B5EC-099711524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4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10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70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79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82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83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89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F49AFE-DC4F-40BB-B5EC-09971152433D}" type="slidenum">
              <a:rPr lang="en-US" smtClean="0">
                <a:solidFill>
                  <a:prstClr val="black"/>
                </a:solidFill>
              </a:rPr>
              <a:pPr/>
              <a:t>91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8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76200"/>
            <a:ext cx="9220200" cy="693420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  <p:sp>
        <p:nvSpPr>
          <p:cNvPr id="8" name="Rectangle 7"/>
          <p:cNvSpPr/>
          <p:nvPr userDrawn="1"/>
        </p:nvSpPr>
        <p:spPr>
          <a:xfrm>
            <a:off x="-68501" y="6172200"/>
            <a:ext cx="9212501" cy="685800"/>
          </a:xfrm>
          <a:prstGeom prst="rect">
            <a:avLst/>
          </a:prstGeom>
          <a:solidFill>
            <a:srgbClr val="631D1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6172200"/>
            <a:ext cx="2001256" cy="55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72571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/>
          <p:nvPr userDrawn="1"/>
        </p:nvSpPr>
        <p:spPr bwMode="auto">
          <a:xfrm>
            <a:off x="5956" y="0"/>
            <a:ext cx="9146382" cy="68580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duotone>
                <a:srgbClr val="900000">
                  <a:tint val="98000"/>
                  <a:lumMod val="102000"/>
                </a:srgbClr>
                <a:srgbClr val="900000">
                  <a:shade val="98000"/>
                  <a:lumMod val="98000"/>
                </a:srgbClr>
              </a:duotone>
            </a:blip>
            <a:tile tx="0" ty="0" sx="100000" sy="100000" flip="none" algn="tl"/>
          </a:blipFill>
          <a:ln w="9525" cap="rnd" cmpd="sng" algn="ctr">
            <a:solidFill>
              <a:srgbClr val="900000"/>
            </a:solidFill>
            <a:prstDash val="solid"/>
          </a:ln>
          <a:effectLst/>
          <a:extLst/>
        </p:spPr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6468" y="0"/>
            <a:ext cx="7931064" cy="1219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93950" y="2222287"/>
            <a:ext cx="7917992" cy="3636511"/>
          </a:xfrm>
          <a:prstGeom prst="rect">
            <a:avLst/>
          </a:prstGeom>
          <a:effectLst/>
        </p:spPr>
        <p:txBody>
          <a:bodyPr anchor="ctr"/>
          <a:lstStyle>
            <a:lvl1pPr marL="342900" indent="-342900"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Click to edit Master text styles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Fifth level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6982549" y="6041389"/>
            <a:ext cx="1008042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92D1819-8518-4024-BA0A-DFFD15432099}" type="datetimeFigureOut">
              <a:rPr lang="en-US" kern="0" smtClean="0">
                <a:solidFill>
                  <a:sysClr val="windowText" lastClr="000000"/>
                </a:solidFill>
                <a:latin typeface="Calibri"/>
              </a:rPr>
              <a:pPr>
                <a:defRPr/>
              </a:pPr>
              <a:t>23/07/15</a:t>
            </a:fld>
            <a:endParaRPr lang="en-US" kern="0">
              <a:solidFill>
                <a:sysClr val="windowText" lastClr="000000"/>
              </a:solidFill>
              <a:latin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50" y="228600"/>
            <a:ext cx="1405153" cy="6243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6907377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76200"/>
            <a:ext cx="92202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297638"/>
      </p:ext>
    </p:extLst>
  </p:cSld>
  <p:clrMapOvr>
    <a:masterClrMapping/>
  </p:clrMapOvr>
  <p:transition xmlns:p14="http://schemas.microsoft.com/office/powerpoint/2010/main"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openxmlformats.org/officeDocument/2006/relationships/image" Target="../media/image2.jpeg"/><Relationship Id="rId7" Type="http://schemas.openxmlformats.org/officeDocument/2006/relationships/image" Target="../media/image3.png"/><Relationship Id="rId8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2ABCB4A-7F20-4B37-83EB-C6072449E27D}" type="slidenum">
              <a:rPr lang="en-US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31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28575"/>
            <a:ext cx="92202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762000"/>
            <a:ext cx="2001256" cy="555456"/>
          </a:xfrm>
          <a:prstGeom prst="rect">
            <a:avLst/>
          </a:prstGeom>
        </p:spPr>
      </p:pic>
      <p:sp>
        <p:nvSpPr>
          <p:cNvPr id="11" name="Freeform 6"/>
          <p:cNvSpPr/>
          <p:nvPr userDrawn="1"/>
        </p:nvSpPr>
        <p:spPr bwMode="auto">
          <a:xfrm>
            <a:off x="-36000" y="0"/>
            <a:ext cx="9180000" cy="686117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8">
              <a:duotone>
                <a:srgbClr val="900000">
                  <a:tint val="98000"/>
                  <a:lumMod val="102000"/>
                </a:srgbClr>
                <a:srgbClr val="900000">
                  <a:shade val="98000"/>
                  <a:lumMod val="98000"/>
                </a:srgbClr>
              </a:duotone>
            </a:blip>
            <a:tile tx="0" ty="0" sx="100000" sy="100000" flip="none" algn="tl"/>
          </a:blipFill>
          <a:ln w="9525" cap="rnd" cmpd="sng" algn="ctr">
            <a:solidFill>
              <a:srgbClr val="900000"/>
            </a:solidFill>
            <a:prstDash val="solid"/>
          </a:ln>
          <a:effectLst/>
          <a:extLst/>
        </p:spPr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4547"/>
            <a:ext cx="1981200" cy="73318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6477000"/>
            <a:ext cx="914400" cy="381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34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1" r:id="rId3"/>
  </p:sldLayoutIdLst>
  <p:transition xmlns:p14="http://schemas.microsoft.com/office/powerpoint/2010/main" spd="slow">
    <p:wipe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schemas.android.com/apk/res/android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schemas.android.com/apk/res/android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schemas.android.com/apk/res/android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655320" y="1231642"/>
            <a:ext cx="7467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spcBef>
                <a:spcPts val="1200"/>
              </a:spcBef>
              <a:buFont typeface="Arial" charset="0"/>
              <a:buNone/>
            </a:pPr>
            <a:endParaRPr lang="en-US" sz="18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Recruit 70 “Best Fit” Consulting Employees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a Marketing team dedicated to recruiting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Formalize training program for new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fully functioning offshore recruiting team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Implement call quality feedback loops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Coach and Mentor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Improve daily efficiency for recruiting team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66701" y="228600"/>
            <a:ext cx="8610599" cy="7620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3200" b="1" dirty="0" smtClean="0">
                <a:solidFill>
                  <a:srgbClr val="000000"/>
                </a:solidFill>
                <a:latin typeface="Arial"/>
                <a:cs typeface="Arial"/>
              </a:rPr>
              <a:t>Topic #7</a:t>
            </a:r>
            <a:endParaRPr lang="en-US" sz="3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1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5" descr="android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71800"/>
            <a:ext cx="5105400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685800" y="2209800"/>
            <a:ext cx="7772400" cy="990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Layouts in Android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2779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>
                <a:solidFill>
                  <a:srgbClr val="2E2E2E"/>
                </a:solidFill>
                <a:latin typeface="ArialMT"/>
              </a:rPr>
              <a:t>LinearLayout</a:t>
            </a:r>
            <a:r>
              <a:rPr lang="en-US" sz="2800" b="1" dirty="0">
                <a:solidFill>
                  <a:srgbClr val="2E2E2E"/>
                </a:solidFill>
                <a:latin typeface="ArialMT"/>
              </a:rPr>
              <a:t> – </a:t>
            </a:r>
            <a:r>
              <a:rPr lang="en-US" sz="2800" b="1" dirty="0" err="1" smtClean="0">
                <a:solidFill>
                  <a:srgbClr val="2E2E2E"/>
                </a:solidFill>
                <a:latin typeface="ArialMT"/>
              </a:rPr>
              <a:t>ViewGroup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10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7" name="Picture 6" descr="Screen Shot 2014-03-19 at 2.58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900"/>
            <a:ext cx="9144000" cy="46377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05200" y="3657600"/>
            <a:ext cx="4038600" cy="1447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2800" y="49530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8082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>
                <a:solidFill>
                  <a:srgbClr val="2E2E2E"/>
                </a:solidFill>
                <a:latin typeface="ArialMT"/>
              </a:rPr>
              <a:t>LinearLayout</a:t>
            </a:r>
            <a:r>
              <a:rPr lang="en-US" sz="2800" b="1" dirty="0">
                <a:solidFill>
                  <a:srgbClr val="2E2E2E"/>
                </a:solidFill>
                <a:latin typeface="ArialMT"/>
              </a:rPr>
              <a:t> – 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Horizontal </a:t>
            </a:r>
            <a:r>
              <a:rPr lang="en-US" sz="2800" b="1" dirty="0" err="1" smtClean="0">
                <a:solidFill>
                  <a:srgbClr val="2E2E2E"/>
                </a:solidFill>
                <a:latin typeface="ArialMT"/>
              </a:rPr>
              <a:t>bydefault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11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2.59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900"/>
            <a:ext cx="9144000" cy="462987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2800" y="49530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3973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>
                <a:solidFill>
                  <a:srgbClr val="2E2E2E"/>
                </a:solidFill>
                <a:latin typeface="ArialMT"/>
              </a:rPr>
              <a:t>LinearLayout</a:t>
            </a:r>
            <a:r>
              <a:rPr lang="en-US" sz="2800" b="1" dirty="0">
                <a:solidFill>
                  <a:srgbClr val="2E2E2E"/>
                </a:solidFill>
                <a:latin typeface="ArialMT"/>
              </a:rPr>
              <a:t> – 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Vertical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12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3.01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464530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0" y="2286000"/>
            <a:ext cx="4572000" cy="228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2800" y="49530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3973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>
                <a:solidFill>
                  <a:srgbClr val="2E2E2E"/>
                </a:solidFill>
                <a:latin typeface="ArialMT"/>
              </a:rPr>
              <a:t>LinearLayout</a:t>
            </a:r>
            <a:r>
              <a:rPr lang="en-US" sz="2800" b="1" dirty="0">
                <a:solidFill>
                  <a:srgbClr val="2E2E2E"/>
                </a:solidFill>
                <a:latin typeface="ArialMT"/>
              </a:rPr>
              <a:t> – 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Drawback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13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7" name="Picture 6" descr="Screen Shot 2014-03-19 at 3.04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900"/>
            <a:ext cx="9144000" cy="48855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248400" y="5257800"/>
            <a:ext cx="28956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4623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 smtClean="0">
                <a:solidFill>
                  <a:srgbClr val="2E2E2E"/>
                </a:solidFill>
                <a:latin typeface="ArialMT"/>
              </a:rPr>
              <a:t>Layout_Weight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 Property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14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3.08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00"/>
            <a:ext cx="9144000" cy="491206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2800" y="50292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829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 smtClean="0">
                <a:solidFill>
                  <a:srgbClr val="2E2E2E"/>
                </a:solidFill>
                <a:latin typeface="ArialMT"/>
              </a:rPr>
              <a:t>Layout_Weight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 Property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15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7" name="Picture 6" descr="Screen Shot 2014-03-19 at 3.11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300"/>
            <a:ext cx="9144000" cy="483219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2800" y="4876800"/>
            <a:ext cx="19812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6764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No Consistency in Screens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16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7" name="Picture 6" descr="Screen Shot 2014-03-19 at 3.12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800"/>
            <a:ext cx="9144000" cy="497074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2800" y="5029200"/>
            <a:ext cx="19812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6764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 smtClean="0">
                <a:solidFill>
                  <a:srgbClr val="2E2E2E"/>
                </a:solidFill>
                <a:latin typeface="ArialMT"/>
              </a:rPr>
              <a:t>Layout_Weight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 Property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17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7" name="Picture 6" descr="Screen Shot 2014-03-19 at 3.14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800"/>
            <a:ext cx="9144000" cy="42062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43200" y="3962400"/>
            <a:ext cx="4495800" cy="1295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62800" y="4648200"/>
            <a:ext cx="19812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6764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>
                <a:solidFill>
                  <a:srgbClr val="2E2E2E"/>
                </a:solidFill>
                <a:latin typeface="ArialMT"/>
              </a:rPr>
              <a:t>Layout_Weight</a:t>
            </a:r>
            <a:r>
              <a:rPr lang="en-US" sz="2800" b="1" dirty="0">
                <a:solidFill>
                  <a:srgbClr val="2E2E2E"/>
                </a:solidFill>
                <a:latin typeface="ArialMT"/>
              </a:rPr>
              <a:t> Property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18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3.16.1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9144000" cy="41681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31424" y="4495800"/>
            <a:ext cx="1981200" cy="1066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8573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No Consistency in Screens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19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3.16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100"/>
            <a:ext cx="9144000" cy="474667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2800" y="49530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8573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14401" y="1981200"/>
            <a:ext cx="727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kern="0" dirty="0" smtClean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latin typeface="Calibri"/>
                <a:cs typeface="Arial" pitchFamily="34" charset="0"/>
              </a:rPr>
              <a:t>Layouts</a:t>
            </a:r>
            <a:endParaRPr kumimoji="0" lang="en-US" sz="5400" b="1" i="0" u="none" strike="noStrike" kern="0" cap="none" spc="0" normalizeH="0" baseline="0" noProof="0" dirty="0" smtClean="0">
              <a:ln>
                <a:solidFill>
                  <a:schemeClr val="tx1"/>
                </a:solidFill>
              </a:ln>
              <a:solidFill>
                <a:srgbClr val="FFFFFF"/>
              </a:solidFill>
              <a:effectLst/>
              <a:uLnTx/>
              <a:uFillTx/>
              <a:latin typeface="Calibri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0469" y="5257823"/>
            <a:ext cx="7931065" cy="662753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85418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Layout_Weight</a:t>
            </a:r>
            <a:r>
              <a:rPr lang="en-US" sz="28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Importance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20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7" name="Picture 6" descr="Screen Shot 2014-03-19 at 3.18.3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100"/>
            <a:ext cx="9144000" cy="49841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200" y="2286000"/>
            <a:ext cx="8610600" cy="685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3048000"/>
            <a:ext cx="8763000" cy="762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3886200"/>
            <a:ext cx="8991600" cy="762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13" y="4648200"/>
            <a:ext cx="8991600" cy="1295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162800" y="5181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4023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Calculations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21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3.20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49379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85800"/>
            <a:ext cx="8991600" cy="1143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600" y="1828800"/>
            <a:ext cx="45720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8600" y="2133600"/>
            <a:ext cx="45720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8600" y="2514600"/>
            <a:ext cx="45720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28600" y="2971800"/>
            <a:ext cx="45720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8600" y="3352800"/>
            <a:ext cx="45720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8600" y="3733800"/>
            <a:ext cx="45720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8600" y="4267200"/>
            <a:ext cx="4572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162800" y="4876800"/>
            <a:ext cx="198120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7038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Layout_Weight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22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7" name="Picture 6" descr="Screen Shot 2014-03-19 at 3.21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700"/>
            <a:ext cx="9144000" cy="479251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2800" y="4953000"/>
            <a:ext cx="198120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819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>
                <a:solidFill>
                  <a:srgbClr val="2E2E2E"/>
                </a:solidFill>
                <a:latin typeface="ArialMT"/>
              </a:rPr>
              <a:t>LinearLayout</a:t>
            </a:r>
            <a:r>
              <a:rPr lang="en-US" sz="2800" b="1" dirty="0">
                <a:solidFill>
                  <a:srgbClr val="2E2E2E"/>
                </a:solidFill>
                <a:latin typeface="ArialMT"/>
              </a:rPr>
              <a:t> – Horizontal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23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" y="685801"/>
            <a:ext cx="8839200" cy="5509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8080"/>
                </a:solidFill>
                <a:latin typeface="Monaco"/>
              </a:rPr>
              <a:t>&lt;</a:t>
            </a:r>
            <a:r>
              <a:rPr lang="fr-FR" sz="1600" dirty="0" err="1">
                <a:solidFill>
                  <a:srgbClr val="3F7F7F"/>
                </a:solidFill>
                <a:latin typeface="Monaco"/>
              </a:rPr>
              <a:t>LinearLayout</a:t>
            </a:r>
            <a:r>
              <a:rPr lang="fr-FR" sz="1600" dirty="0">
                <a:solidFill>
                  <a:srgbClr val="3F7F7F"/>
                </a:solidFill>
                <a:latin typeface="Monaco"/>
              </a:rPr>
              <a:t> </a:t>
            </a:r>
            <a:r>
              <a:rPr lang="fr-FR" sz="1600" dirty="0" err="1">
                <a:solidFill>
                  <a:srgbClr val="7F007F"/>
                </a:solidFill>
                <a:latin typeface="Monaco"/>
              </a:rPr>
              <a:t>xmlns:android</a:t>
            </a:r>
            <a:r>
              <a:rPr lang="fr-FR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fr-FR" sz="1600" i="1" dirty="0">
                <a:solidFill>
                  <a:srgbClr val="2A00FF"/>
                </a:solidFill>
                <a:latin typeface="Monaco"/>
              </a:rPr>
              <a:t>"http://</a:t>
            </a:r>
            <a:r>
              <a:rPr lang="fr-FR" sz="1600" i="1" dirty="0" err="1">
                <a:solidFill>
                  <a:srgbClr val="2A00FF"/>
                </a:solidFill>
                <a:latin typeface="Monaco"/>
              </a:rPr>
              <a:t>schemas.android.com</a:t>
            </a:r>
            <a:r>
              <a:rPr lang="fr-FR" sz="1600" i="1" dirty="0">
                <a:solidFill>
                  <a:srgbClr val="2A00FF"/>
                </a:solidFill>
                <a:latin typeface="Monaco"/>
              </a:rPr>
              <a:t>/</a:t>
            </a:r>
            <a:r>
              <a:rPr lang="fr-FR" sz="1600" i="1" dirty="0" err="1">
                <a:solidFill>
                  <a:srgbClr val="2A00FF"/>
                </a:solidFill>
                <a:latin typeface="Monaco"/>
              </a:rPr>
              <a:t>apk</a:t>
            </a:r>
            <a:r>
              <a:rPr lang="fr-FR" sz="1600" i="1" dirty="0">
                <a:solidFill>
                  <a:srgbClr val="2A00FF"/>
                </a:solidFill>
                <a:latin typeface="Monaco"/>
              </a:rPr>
              <a:t>/</a:t>
            </a:r>
            <a:r>
              <a:rPr lang="fr-FR" sz="1600" i="1" dirty="0" err="1">
                <a:solidFill>
                  <a:srgbClr val="2A00FF"/>
                </a:solidFill>
                <a:latin typeface="Monaco"/>
              </a:rPr>
              <a:t>res</a:t>
            </a:r>
            <a:r>
              <a:rPr lang="fr-FR" sz="1600" i="1" dirty="0">
                <a:solidFill>
                  <a:srgbClr val="2A00FF"/>
                </a:solidFill>
                <a:latin typeface="Monaco"/>
              </a:rPr>
              <a:t>/</a:t>
            </a:r>
            <a:r>
              <a:rPr lang="fr-FR" sz="1600" i="1" dirty="0" err="1">
                <a:solidFill>
                  <a:srgbClr val="2A00FF"/>
                </a:solidFill>
                <a:latin typeface="Monaco"/>
              </a:rPr>
              <a:t>android</a:t>
            </a:r>
            <a:r>
              <a:rPr lang="fr-FR" sz="1600" i="1" dirty="0">
                <a:solidFill>
                  <a:srgbClr val="2A00FF"/>
                </a:solidFill>
                <a:latin typeface="Monaco"/>
              </a:rPr>
              <a:t>"</a:t>
            </a:r>
          </a:p>
          <a:p>
            <a:r>
              <a:rPr lang="en-US" sz="1600" dirty="0">
                <a:latin typeface="Monaco"/>
              </a:rPr>
              <a:t>    </a:t>
            </a:r>
            <a:r>
              <a:rPr lang="en-US" sz="1600" dirty="0" err="1">
                <a:solidFill>
                  <a:srgbClr val="7F007F"/>
                </a:solidFill>
                <a:latin typeface="Monaco"/>
              </a:rPr>
              <a:t>android:layout_width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Monaco"/>
              </a:rPr>
              <a:t>fill_parent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</a:p>
          <a:p>
            <a:r>
              <a:rPr lang="en-US" sz="1600" dirty="0">
                <a:latin typeface="Monaco"/>
              </a:rPr>
              <a:t>    </a:t>
            </a:r>
            <a:r>
              <a:rPr lang="en-US" sz="1600" dirty="0" err="1">
                <a:solidFill>
                  <a:srgbClr val="7F007F"/>
                </a:solidFill>
                <a:latin typeface="Monaco"/>
              </a:rPr>
              <a:t>android:layout_height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Monaco"/>
              </a:rPr>
              <a:t>fill_parent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</a:p>
          <a:p>
            <a:r>
              <a:rPr lang="fr-FR" sz="1600" dirty="0">
                <a:latin typeface="Monaco"/>
              </a:rPr>
              <a:t>    </a:t>
            </a:r>
            <a:r>
              <a:rPr lang="fr-FR" sz="1600" dirty="0" err="1">
                <a:solidFill>
                  <a:srgbClr val="7F007F"/>
                </a:solidFill>
                <a:latin typeface="Monaco"/>
              </a:rPr>
              <a:t>android:orientation</a:t>
            </a:r>
            <a:r>
              <a:rPr lang="fr-FR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fr-FR" sz="1600" i="1" dirty="0">
                <a:solidFill>
                  <a:srgbClr val="2A00FF"/>
                </a:solidFill>
                <a:latin typeface="Monaco"/>
              </a:rPr>
              <a:t>"horizontal" </a:t>
            </a:r>
            <a:r>
              <a:rPr lang="fr-FR" sz="1600" i="1" dirty="0" smtClean="0">
                <a:solidFill>
                  <a:srgbClr val="008080"/>
                </a:solidFill>
                <a:latin typeface="Monaco"/>
              </a:rPr>
              <a:t>&gt;</a:t>
            </a:r>
            <a:endParaRPr lang="en-US" sz="1600" dirty="0">
              <a:solidFill>
                <a:srgbClr val="000000"/>
              </a:solidFill>
              <a:latin typeface="Monaco"/>
            </a:endParaRPr>
          </a:p>
          <a:p>
            <a:r>
              <a:rPr lang="it-IT" sz="1600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it-IT" sz="1600" dirty="0">
                <a:solidFill>
                  <a:srgbClr val="008080"/>
                </a:solidFill>
                <a:latin typeface="Monaco"/>
              </a:rPr>
              <a:t>&lt;</a:t>
            </a:r>
            <a:r>
              <a:rPr lang="it-IT" sz="1600" dirty="0">
                <a:solidFill>
                  <a:srgbClr val="3F7F7F"/>
                </a:solidFill>
                <a:latin typeface="Monaco"/>
              </a:rPr>
              <a:t>Button</a:t>
            </a:r>
          </a:p>
          <a:p>
            <a:r>
              <a:rPr lang="it-IT" sz="1600" dirty="0">
                <a:latin typeface="Monaco"/>
              </a:rPr>
              <a:t>        </a:t>
            </a:r>
            <a:r>
              <a:rPr lang="it-IT" sz="1600" dirty="0" err="1">
                <a:solidFill>
                  <a:srgbClr val="7F007F"/>
                </a:solidFill>
                <a:latin typeface="Monaco"/>
              </a:rPr>
              <a:t>android:id</a:t>
            </a:r>
            <a:r>
              <a:rPr lang="it-IT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it-IT" sz="1600" i="1" dirty="0">
                <a:solidFill>
                  <a:srgbClr val="2A00FF"/>
                </a:solidFill>
                <a:latin typeface="Monaco"/>
              </a:rPr>
              <a:t>"@+id/button1"</a:t>
            </a:r>
          </a:p>
          <a:p>
            <a:r>
              <a:rPr lang="en-US" sz="1600" dirty="0">
                <a:latin typeface="Monaco"/>
              </a:rPr>
              <a:t>        </a:t>
            </a:r>
            <a:r>
              <a:rPr lang="en-US" sz="1600" dirty="0" err="1">
                <a:solidFill>
                  <a:srgbClr val="7F007F"/>
                </a:solidFill>
                <a:latin typeface="Monaco"/>
              </a:rPr>
              <a:t>android:layout_width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Monaco"/>
              </a:rPr>
              <a:t>wrap_content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</a:p>
          <a:p>
            <a:r>
              <a:rPr lang="en-US" sz="1600" dirty="0">
                <a:latin typeface="Monaco"/>
              </a:rPr>
              <a:t>        </a:t>
            </a:r>
            <a:r>
              <a:rPr lang="en-US" sz="1600" dirty="0" err="1">
                <a:solidFill>
                  <a:srgbClr val="7F007F"/>
                </a:solidFill>
                <a:latin typeface="Monaco"/>
              </a:rPr>
              <a:t>android:layout_height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Monaco"/>
              </a:rPr>
              <a:t>wrap_content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</a:p>
          <a:p>
            <a:r>
              <a:rPr lang="fi-FI" sz="1600" dirty="0">
                <a:latin typeface="Monaco"/>
              </a:rPr>
              <a:t>       </a:t>
            </a:r>
            <a:r>
              <a:rPr lang="fi-FI" sz="1600" i="1" dirty="0">
                <a:solidFill>
                  <a:srgbClr val="2A00FF"/>
                </a:solidFill>
                <a:latin typeface="Monaco"/>
              </a:rPr>
              <a:t> </a:t>
            </a:r>
            <a:r>
              <a:rPr lang="fi-FI" sz="1600" i="1" dirty="0" err="1">
                <a:solidFill>
                  <a:srgbClr val="7F007F"/>
                </a:solidFill>
                <a:latin typeface="Monaco"/>
              </a:rPr>
              <a:t>android:text</a:t>
            </a:r>
            <a:r>
              <a:rPr lang="fi-FI" sz="1600" i="1" dirty="0" err="1">
                <a:solidFill>
                  <a:srgbClr val="000000"/>
                </a:solidFill>
                <a:latin typeface="Monaco"/>
              </a:rPr>
              <a:t>=</a:t>
            </a:r>
            <a:r>
              <a:rPr lang="fi-FI" sz="1600" i="1" dirty="0" err="1">
                <a:solidFill>
                  <a:srgbClr val="2A00FF"/>
                </a:solidFill>
                <a:latin typeface="Monaco"/>
              </a:rPr>
              <a:t>"Button</a:t>
            </a:r>
            <a:r>
              <a:rPr lang="fi-FI" sz="1600" i="1" dirty="0">
                <a:solidFill>
                  <a:srgbClr val="2A00FF"/>
                </a:solidFill>
                <a:latin typeface="Monaco"/>
              </a:rPr>
              <a:t> 1" </a:t>
            </a:r>
            <a:r>
              <a:rPr lang="fi-FI" sz="1600" i="1" dirty="0">
                <a:solidFill>
                  <a:srgbClr val="008080"/>
                </a:solidFill>
                <a:latin typeface="Monaco"/>
              </a:rPr>
              <a:t>/</a:t>
            </a:r>
            <a:r>
              <a:rPr lang="fi-FI" sz="1600" i="1" dirty="0" smtClean="0">
                <a:solidFill>
                  <a:srgbClr val="008080"/>
                </a:solidFill>
                <a:latin typeface="Monaco"/>
              </a:rPr>
              <a:t>&gt;</a:t>
            </a:r>
            <a:endParaRPr lang="en-US" sz="1600" dirty="0">
              <a:solidFill>
                <a:srgbClr val="000000"/>
              </a:solidFill>
              <a:latin typeface="Monaco"/>
            </a:endParaRPr>
          </a:p>
          <a:p>
            <a:r>
              <a:rPr lang="it-IT" sz="1600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it-IT" sz="1600" dirty="0">
                <a:solidFill>
                  <a:srgbClr val="008080"/>
                </a:solidFill>
                <a:latin typeface="Monaco"/>
              </a:rPr>
              <a:t>&lt;</a:t>
            </a:r>
            <a:r>
              <a:rPr lang="it-IT" sz="1600" dirty="0">
                <a:solidFill>
                  <a:srgbClr val="3F7F7F"/>
                </a:solidFill>
                <a:latin typeface="Monaco"/>
              </a:rPr>
              <a:t>Button</a:t>
            </a:r>
          </a:p>
          <a:p>
            <a:r>
              <a:rPr lang="it-IT" sz="1600" dirty="0">
                <a:latin typeface="Monaco"/>
              </a:rPr>
              <a:t>        </a:t>
            </a:r>
            <a:r>
              <a:rPr lang="it-IT" sz="1600" dirty="0" err="1">
                <a:solidFill>
                  <a:srgbClr val="7F007F"/>
                </a:solidFill>
                <a:latin typeface="Monaco"/>
              </a:rPr>
              <a:t>android:id</a:t>
            </a:r>
            <a:r>
              <a:rPr lang="it-IT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it-IT" sz="1600" i="1" dirty="0">
                <a:solidFill>
                  <a:srgbClr val="2A00FF"/>
                </a:solidFill>
                <a:latin typeface="Monaco"/>
              </a:rPr>
              <a:t>"@+id/button2"</a:t>
            </a:r>
          </a:p>
          <a:p>
            <a:r>
              <a:rPr lang="en-US" sz="1600" dirty="0">
                <a:latin typeface="Monaco"/>
              </a:rPr>
              <a:t>        </a:t>
            </a:r>
            <a:r>
              <a:rPr lang="en-US" sz="1600" dirty="0" err="1">
                <a:solidFill>
                  <a:srgbClr val="7F007F"/>
                </a:solidFill>
                <a:latin typeface="Monaco"/>
              </a:rPr>
              <a:t>android:layout_width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Monaco"/>
              </a:rPr>
              <a:t>wrap_content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</a:p>
          <a:p>
            <a:r>
              <a:rPr lang="en-US" sz="1600" dirty="0">
                <a:latin typeface="Monaco"/>
              </a:rPr>
              <a:t>        </a:t>
            </a:r>
            <a:r>
              <a:rPr lang="en-US" sz="1600" dirty="0" err="1">
                <a:solidFill>
                  <a:srgbClr val="7F007F"/>
                </a:solidFill>
                <a:latin typeface="Monaco"/>
              </a:rPr>
              <a:t>android:layout_height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Monaco"/>
              </a:rPr>
              <a:t>wrap_content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</a:p>
          <a:p>
            <a:r>
              <a:rPr lang="fi-FI" sz="1600" dirty="0">
                <a:latin typeface="Monaco"/>
              </a:rPr>
              <a:t>        </a:t>
            </a:r>
            <a:r>
              <a:rPr lang="fi-FI" sz="1600" dirty="0" err="1">
                <a:solidFill>
                  <a:srgbClr val="7F007F"/>
                </a:solidFill>
                <a:latin typeface="Monaco"/>
              </a:rPr>
              <a:t>android:text</a:t>
            </a:r>
            <a:r>
              <a:rPr lang="fi-FI" sz="1600" dirty="0" err="1">
                <a:solidFill>
                  <a:srgbClr val="000000"/>
                </a:solidFill>
                <a:latin typeface="Monaco"/>
              </a:rPr>
              <a:t>=</a:t>
            </a:r>
            <a:r>
              <a:rPr lang="fi-FI" sz="1600" i="1" dirty="0" err="1">
                <a:solidFill>
                  <a:srgbClr val="2A00FF"/>
                </a:solidFill>
                <a:latin typeface="Monaco"/>
              </a:rPr>
              <a:t>"Button</a:t>
            </a:r>
            <a:r>
              <a:rPr lang="fi-FI" sz="1600" i="1" dirty="0">
                <a:solidFill>
                  <a:srgbClr val="2A00FF"/>
                </a:solidFill>
                <a:latin typeface="Monaco"/>
              </a:rPr>
              <a:t> 2" </a:t>
            </a:r>
            <a:r>
              <a:rPr lang="fi-FI" sz="1600" i="1" dirty="0">
                <a:solidFill>
                  <a:srgbClr val="008080"/>
                </a:solidFill>
                <a:latin typeface="Monaco"/>
              </a:rPr>
              <a:t>/</a:t>
            </a:r>
            <a:r>
              <a:rPr lang="fi-FI" sz="1600" i="1" dirty="0" smtClean="0">
                <a:solidFill>
                  <a:srgbClr val="008080"/>
                </a:solidFill>
                <a:latin typeface="Monaco"/>
              </a:rPr>
              <a:t>&gt;</a:t>
            </a:r>
            <a:endParaRPr lang="en-US" sz="1600" dirty="0">
              <a:solidFill>
                <a:srgbClr val="000000"/>
              </a:solidFill>
              <a:latin typeface="Monaco"/>
            </a:endParaRPr>
          </a:p>
          <a:p>
            <a:r>
              <a:rPr lang="it-IT" sz="1600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it-IT" sz="1600" dirty="0">
                <a:solidFill>
                  <a:srgbClr val="008080"/>
                </a:solidFill>
                <a:latin typeface="Monaco"/>
              </a:rPr>
              <a:t>&lt;</a:t>
            </a:r>
            <a:r>
              <a:rPr lang="it-IT" sz="1600" dirty="0">
                <a:solidFill>
                  <a:srgbClr val="3F7F7F"/>
                </a:solidFill>
                <a:latin typeface="Monaco"/>
              </a:rPr>
              <a:t>Button</a:t>
            </a:r>
          </a:p>
          <a:p>
            <a:r>
              <a:rPr lang="it-IT" sz="1600" dirty="0">
                <a:latin typeface="Monaco"/>
              </a:rPr>
              <a:t>        </a:t>
            </a:r>
            <a:r>
              <a:rPr lang="it-IT" sz="1600" dirty="0" err="1">
                <a:solidFill>
                  <a:srgbClr val="7F007F"/>
                </a:solidFill>
                <a:latin typeface="Monaco"/>
              </a:rPr>
              <a:t>android:id</a:t>
            </a:r>
            <a:r>
              <a:rPr lang="it-IT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it-IT" sz="1600" i="1" dirty="0">
                <a:solidFill>
                  <a:srgbClr val="2A00FF"/>
                </a:solidFill>
                <a:latin typeface="Monaco"/>
              </a:rPr>
              <a:t>"@+id/button3"</a:t>
            </a:r>
          </a:p>
          <a:p>
            <a:r>
              <a:rPr lang="en-US" sz="1600" dirty="0">
                <a:latin typeface="Monaco"/>
              </a:rPr>
              <a:t>        </a:t>
            </a:r>
            <a:r>
              <a:rPr lang="en-US" sz="1600" dirty="0" err="1">
                <a:solidFill>
                  <a:srgbClr val="7F007F"/>
                </a:solidFill>
                <a:latin typeface="Monaco"/>
              </a:rPr>
              <a:t>android:layout_width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Monaco"/>
              </a:rPr>
              <a:t>wrap_content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</a:p>
          <a:p>
            <a:r>
              <a:rPr lang="en-US" sz="1600" dirty="0">
                <a:latin typeface="Monaco"/>
              </a:rPr>
              <a:t>        </a:t>
            </a:r>
            <a:r>
              <a:rPr lang="en-US" sz="1600" dirty="0" err="1">
                <a:solidFill>
                  <a:srgbClr val="7F007F"/>
                </a:solidFill>
                <a:latin typeface="Monaco"/>
              </a:rPr>
              <a:t>android:layout_height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Monaco"/>
              </a:rPr>
              <a:t>wrap_content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</a:p>
          <a:p>
            <a:r>
              <a:rPr lang="fi-FI" sz="1600" dirty="0">
                <a:latin typeface="Monaco"/>
              </a:rPr>
              <a:t>        </a:t>
            </a:r>
            <a:r>
              <a:rPr lang="fi-FI" sz="1600" dirty="0" err="1">
                <a:solidFill>
                  <a:srgbClr val="7F007F"/>
                </a:solidFill>
                <a:latin typeface="Monaco"/>
              </a:rPr>
              <a:t>android:text</a:t>
            </a:r>
            <a:r>
              <a:rPr lang="fi-FI" sz="1600" dirty="0" err="1">
                <a:solidFill>
                  <a:srgbClr val="000000"/>
                </a:solidFill>
                <a:latin typeface="Monaco"/>
              </a:rPr>
              <a:t>=</a:t>
            </a:r>
            <a:r>
              <a:rPr lang="fi-FI" sz="1600" i="1" dirty="0" err="1">
                <a:solidFill>
                  <a:srgbClr val="2A00FF"/>
                </a:solidFill>
                <a:latin typeface="Monaco"/>
              </a:rPr>
              <a:t>"Button</a:t>
            </a:r>
            <a:r>
              <a:rPr lang="fi-FI" sz="1600" i="1" dirty="0">
                <a:solidFill>
                  <a:srgbClr val="2A00FF"/>
                </a:solidFill>
                <a:latin typeface="Monaco"/>
              </a:rPr>
              <a:t> 3" </a:t>
            </a:r>
          </a:p>
          <a:p>
            <a:r>
              <a:rPr lang="en-US" sz="1600" dirty="0">
                <a:latin typeface="Monaco"/>
              </a:rPr>
              <a:t>        </a:t>
            </a:r>
            <a:r>
              <a:rPr lang="en-US" sz="1600" dirty="0" err="1">
                <a:solidFill>
                  <a:srgbClr val="7F007F"/>
                </a:solidFill>
                <a:latin typeface="Monaco"/>
              </a:rPr>
              <a:t>android:layout_weight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"1"</a:t>
            </a:r>
            <a:r>
              <a:rPr lang="en-US" sz="1600" i="1" dirty="0">
                <a:solidFill>
                  <a:srgbClr val="008080"/>
                </a:solidFill>
                <a:latin typeface="Monaco"/>
              </a:rPr>
              <a:t>/</a:t>
            </a:r>
            <a:r>
              <a:rPr lang="en-US" sz="1600" i="1" dirty="0" smtClean="0">
                <a:solidFill>
                  <a:srgbClr val="008080"/>
                </a:solidFill>
                <a:latin typeface="Monaco"/>
              </a:rPr>
              <a:t>&gt;</a:t>
            </a:r>
            <a:endParaRPr lang="en-US" sz="1600" dirty="0">
              <a:solidFill>
                <a:srgbClr val="000000"/>
              </a:solidFill>
              <a:latin typeface="Monaco"/>
            </a:endParaRPr>
          </a:p>
          <a:p>
            <a:r>
              <a:rPr lang="en-US" sz="1600" dirty="0">
                <a:solidFill>
                  <a:srgbClr val="008080"/>
                </a:solidFill>
                <a:latin typeface="Monaco"/>
              </a:rPr>
              <a:t>&lt;/</a:t>
            </a:r>
            <a:r>
              <a:rPr lang="en-US" sz="1600" dirty="0" err="1">
                <a:solidFill>
                  <a:srgbClr val="3F7F7F"/>
                </a:solidFill>
                <a:latin typeface="Monaco"/>
              </a:rPr>
              <a:t>LinearLayout</a:t>
            </a:r>
            <a:r>
              <a:rPr lang="en-US" sz="1600" dirty="0">
                <a:solidFill>
                  <a:srgbClr val="008080"/>
                </a:solidFill>
                <a:latin typeface="Monaco"/>
              </a:rPr>
              <a:t>&gt;</a:t>
            </a:r>
            <a:endParaRPr lang="en-US" sz="1600" dirty="0"/>
          </a:p>
        </p:txBody>
      </p:sp>
      <p:sp>
        <p:nvSpPr>
          <p:cNvPr id="14" name="Left Arrow 13"/>
          <p:cNvSpPr/>
          <p:nvPr/>
        </p:nvSpPr>
        <p:spPr>
          <a:xfrm>
            <a:off x="5257800" y="1676400"/>
            <a:ext cx="1295400" cy="3048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62000" y="1676400"/>
            <a:ext cx="44196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ndroid-linearlayout-horizont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95400"/>
            <a:ext cx="2779079" cy="41948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2303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>
                <a:solidFill>
                  <a:srgbClr val="2E2E2E"/>
                </a:solidFill>
                <a:latin typeface="ArialMT"/>
              </a:rPr>
              <a:t>LinearLayout</a:t>
            </a:r>
            <a:r>
              <a:rPr lang="en-US" sz="2800" b="1" dirty="0">
                <a:solidFill>
                  <a:srgbClr val="2E2E2E"/>
                </a:solidFill>
                <a:latin typeface="ArialMT"/>
              </a:rPr>
              <a:t> – Vertical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24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" y="685801"/>
            <a:ext cx="8839200" cy="5509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8080"/>
                </a:solidFill>
                <a:latin typeface="Monaco"/>
              </a:rPr>
              <a:t>&lt;</a:t>
            </a:r>
            <a:r>
              <a:rPr lang="fr-FR" sz="1600" dirty="0" err="1">
                <a:solidFill>
                  <a:srgbClr val="3F7F7F"/>
                </a:solidFill>
                <a:latin typeface="Monaco"/>
              </a:rPr>
              <a:t>LinearLayout</a:t>
            </a:r>
            <a:r>
              <a:rPr lang="fr-FR" sz="1600" dirty="0">
                <a:solidFill>
                  <a:srgbClr val="3F7F7F"/>
                </a:solidFill>
                <a:latin typeface="Monaco"/>
              </a:rPr>
              <a:t> </a:t>
            </a:r>
            <a:r>
              <a:rPr lang="fr-FR" sz="1600" dirty="0" err="1">
                <a:solidFill>
                  <a:srgbClr val="7F007F"/>
                </a:solidFill>
                <a:latin typeface="Monaco"/>
              </a:rPr>
              <a:t>xmlns:android</a:t>
            </a:r>
            <a:r>
              <a:rPr lang="fr-FR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fr-FR" sz="1600" i="1" dirty="0">
                <a:solidFill>
                  <a:srgbClr val="2A00FF"/>
                </a:solidFill>
                <a:latin typeface="Monaco"/>
              </a:rPr>
              <a:t>"http://</a:t>
            </a:r>
            <a:r>
              <a:rPr lang="fr-FR" sz="1600" i="1" dirty="0" err="1">
                <a:solidFill>
                  <a:srgbClr val="2A00FF"/>
                </a:solidFill>
                <a:latin typeface="Monaco"/>
              </a:rPr>
              <a:t>schemas.android.com</a:t>
            </a:r>
            <a:r>
              <a:rPr lang="fr-FR" sz="1600" i="1" dirty="0">
                <a:solidFill>
                  <a:srgbClr val="2A00FF"/>
                </a:solidFill>
                <a:latin typeface="Monaco"/>
              </a:rPr>
              <a:t>/</a:t>
            </a:r>
            <a:r>
              <a:rPr lang="fr-FR" sz="1600" i="1" dirty="0" err="1">
                <a:solidFill>
                  <a:srgbClr val="2A00FF"/>
                </a:solidFill>
                <a:latin typeface="Monaco"/>
              </a:rPr>
              <a:t>apk</a:t>
            </a:r>
            <a:r>
              <a:rPr lang="fr-FR" sz="1600" i="1" dirty="0">
                <a:solidFill>
                  <a:srgbClr val="2A00FF"/>
                </a:solidFill>
                <a:latin typeface="Monaco"/>
              </a:rPr>
              <a:t>/</a:t>
            </a:r>
            <a:r>
              <a:rPr lang="fr-FR" sz="1600" i="1" dirty="0" err="1">
                <a:solidFill>
                  <a:srgbClr val="2A00FF"/>
                </a:solidFill>
                <a:latin typeface="Monaco"/>
              </a:rPr>
              <a:t>res</a:t>
            </a:r>
            <a:r>
              <a:rPr lang="fr-FR" sz="1600" i="1" dirty="0">
                <a:solidFill>
                  <a:srgbClr val="2A00FF"/>
                </a:solidFill>
                <a:latin typeface="Monaco"/>
              </a:rPr>
              <a:t>/</a:t>
            </a:r>
            <a:r>
              <a:rPr lang="fr-FR" sz="1600" i="1" dirty="0" err="1">
                <a:solidFill>
                  <a:srgbClr val="2A00FF"/>
                </a:solidFill>
                <a:latin typeface="Monaco"/>
              </a:rPr>
              <a:t>android</a:t>
            </a:r>
            <a:r>
              <a:rPr lang="fr-FR" sz="1600" i="1" dirty="0">
                <a:solidFill>
                  <a:srgbClr val="2A00FF"/>
                </a:solidFill>
                <a:latin typeface="Monaco"/>
              </a:rPr>
              <a:t>"</a:t>
            </a:r>
          </a:p>
          <a:p>
            <a:r>
              <a:rPr lang="en-US" sz="1600" dirty="0">
                <a:latin typeface="Monaco"/>
              </a:rPr>
              <a:t>    </a:t>
            </a:r>
            <a:r>
              <a:rPr lang="en-US" sz="1600" dirty="0" err="1">
                <a:solidFill>
                  <a:srgbClr val="7F007F"/>
                </a:solidFill>
                <a:latin typeface="Monaco"/>
              </a:rPr>
              <a:t>android:layout_width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Monaco"/>
              </a:rPr>
              <a:t>fill_parent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</a:p>
          <a:p>
            <a:r>
              <a:rPr lang="en-US" sz="1600" dirty="0">
                <a:latin typeface="Monaco"/>
              </a:rPr>
              <a:t>    </a:t>
            </a:r>
            <a:r>
              <a:rPr lang="en-US" sz="1600" dirty="0" err="1">
                <a:solidFill>
                  <a:srgbClr val="7F007F"/>
                </a:solidFill>
                <a:latin typeface="Monaco"/>
              </a:rPr>
              <a:t>android:layout_height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Monaco"/>
              </a:rPr>
              <a:t>fill_parent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</a:p>
          <a:p>
            <a:r>
              <a:rPr lang="fr-FR" sz="1600" dirty="0">
                <a:latin typeface="Monaco"/>
              </a:rPr>
              <a:t>    </a:t>
            </a:r>
            <a:r>
              <a:rPr lang="fr-FR" sz="1600" dirty="0" err="1">
                <a:solidFill>
                  <a:srgbClr val="7F007F"/>
                </a:solidFill>
                <a:latin typeface="Monaco"/>
              </a:rPr>
              <a:t>android:orientation</a:t>
            </a:r>
            <a:r>
              <a:rPr lang="fr-FR" sz="1600" dirty="0" smtClean="0">
                <a:solidFill>
                  <a:srgbClr val="000000"/>
                </a:solidFill>
                <a:latin typeface="Monaco"/>
              </a:rPr>
              <a:t>=</a:t>
            </a:r>
            <a:r>
              <a:rPr lang="fr-FR" sz="1600" i="1" dirty="0" smtClean="0">
                <a:solidFill>
                  <a:srgbClr val="2A00FF"/>
                </a:solidFill>
                <a:latin typeface="Monaco"/>
              </a:rPr>
              <a:t> "vertical" </a:t>
            </a:r>
            <a:r>
              <a:rPr lang="fr-FR" sz="1600" i="1" dirty="0" smtClean="0">
                <a:solidFill>
                  <a:srgbClr val="008080"/>
                </a:solidFill>
                <a:latin typeface="Monaco"/>
              </a:rPr>
              <a:t>&gt;</a:t>
            </a:r>
            <a:endParaRPr lang="en-US" sz="1600" dirty="0">
              <a:solidFill>
                <a:srgbClr val="000000"/>
              </a:solidFill>
              <a:latin typeface="Monaco"/>
            </a:endParaRPr>
          </a:p>
          <a:p>
            <a:r>
              <a:rPr lang="it-IT" sz="1600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it-IT" sz="1600" dirty="0">
                <a:solidFill>
                  <a:srgbClr val="008080"/>
                </a:solidFill>
                <a:latin typeface="Monaco"/>
              </a:rPr>
              <a:t>&lt;</a:t>
            </a:r>
            <a:r>
              <a:rPr lang="it-IT" sz="1600" dirty="0">
                <a:solidFill>
                  <a:srgbClr val="3F7F7F"/>
                </a:solidFill>
                <a:latin typeface="Monaco"/>
              </a:rPr>
              <a:t>Button</a:t>
            </a:r>
          </a:p>
          <a:p>
            <a:r>
              <a:rPr lang="it-IT" sz="1600" dirty="0">
                <a:latin typeface="Monaco"/>
              </a:rPr>
              <a:t>        </a:t>
            </a:r>
            <a:r>
              <a:rPr lang="it-IT" sz="1600" dirty="0" err="1">
                <a:solidFill>
                  <a:srgbClr val="7F007F"/>
                </a:solidFill>
                <a:latin typeface="Monaco"/>
              </a:rPr>
              <a:t>android:id</a:t>
            </a:r>
            <a:r>
              <a:rPr lang="it-IT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it-IT" sz="1600" i="1" dirty="0">
                <a:solidFill>
                  <a:srgbClr val="2A00FF"/>
                </a:solidFill>
                <a:latin typeface="Monaco"/>
              </a:rPr>
              <a:t>"@+id/button1"</a:t>
            </a:r>
          </a:p>
          <a:p>
            <a:r>
              <a:rPr lang="en-US" sz="1600" dirty="0">
                <a:latin typeface="Monaco"/>
              </a:rPr>
              <a:t>        </a:t>
            </a:r>
            <a:r>
              <a:rPr lang="en-US" sz="1600" dirty="0" err="1">
                <a:solidFill>
                  <a:srgbClr val="7F007F"/>
                </a:solidFill>
                <a:latin typeface="Monaco"/>
              </a:rPr>
              <a:t>android:layout_width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Monaco"/>
              </a:rPr>
              <a:t>wrap_content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</a:p>
          <a:p>
            <a:r>
              <a:rPr lang="en-US" sz="1600" dirty="0">
                <a:latin typeface="Monaco"/>
              </a:rPr>
              <a:t>        </a:t>
            </a:r>
            <a:r>
              <a:rPr lang="en-US" sz="1600" dirty="0" err="1">
                <a:solidFill>
                  <a:srgbClr val="7F007F"/>
                </a:solidFill>
                <a:latin typeface="Monaco"/>
              </a:rPr>
              <a:t>android:layout_height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Monaco"/>
              </a:rPr>
              <a:t>wrap_content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</a:p>
          <a:p>
            <a:r>
              <a:rPr lang="fi-FI" sz="1600" dirty="0">
                <a:latin typeface="Monaco"/>
              </a:rPr>
              <a:t>       </a:t>
            </a:r>
            <a:r>
              <a:rPr lang="fi-FI" sz="1600" i="1" dirty="0">
                <a:solidFill>
                  <a:srgbClr val="2A00FF"/>
                </a:solidFill>
                <a:latin typeface="Monaco"/>
              </a:rPr>
              <a:t> </a:t>
            </a:r>
            <a:r>
              <a:rPr lang="fi-FI" sz="1600" i="1" dirty="0" err="1">
                <a:solidFill>
                  <a:srgbClr val="7F007F"/>
                </a:solidFill>
                <a:latin typeface="Monaco"/>
              </a:rPr>
              <a:t>android:text</a:t>
            </a:r>
            <a:r>
              <a:rPr lang="fi-FI" sz="1600" i="1" dirty="0" err="1">
                <a:solidFill>
                  <a:srgbClr val="000000"/>
                </a:solidFill>
                <a:latin typeface="Monaco"/>
              </a:rPr>
              <a:t>=</a:t>
            </a:r>
            <a:r>
              <a:rPr lang="fi-FI" sz="1600" i="1" dirty="0" err="1">
                <a:solidFill>
                  <a:srgbClr val="2A00FF"/>
                </a:solidFill>
                <a:latin typeface="Monaco"/>
              </a:rPr>
              <a:t>"Button</a:t>
            </a:r>
            <a:r>
              <a:rPr lang="fi-FI" sz="1600" i="1" dirty="0">
                <a:solidFill>
                  <a:srgbClr val="2A00FF"/>
                </a:solidFill>
                <a:latin typeface="Monaco"/>
              </a:rPr>
              <a:t> 1" </a:t>
            </a:r>
            <a:r>
              <a:rPr lang="fi-FI" sz="1600" i="1" dirty="0">
                <a:solidFill>
                  <a:srgbClr val="008080"/>
                </a:solidFill>
                <a:latin typeface="Monaco"/>
              </a:rPr>
              <a:t>/</a:t>
            </a:r>
            <a:r>
              <a:rPr lang="fi-FI" sz="1600" i="1" dirty="0" smtClean="0">
                <a:solidFill>
                  <a:srgbClr val="008080"/>
                </a:solidFill>
                <a:latin typeface="Monaco"/>
              </a:rPr>
              <a:t>&gt;</a:t>
            </a:r>
            <a:endParaRPr lang="en-US" sz="1600" dirty="0">
              <a:solidFill>
                <a:srgbClr val="000000"/>
              </a:solidFill>
              <a:latin typeface="Monaco"/>
            </a:endParaRPr>
          </a:p>
          <a:p>
            <a:r>
              <a:rPr lang="it-IT" sz="1600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it-IT" sz="1600" dirty="0">
                <a:solidFill>
                  <a:srgbClr val="008080"/>
                </a:solidFill>
                <a:latin typeface="Monaco"/>
              </a:rPr>
              <a:t>&lt;</a:t>
            </a:r>
            <a:r>
              <a:rPr lang="it-IT" sz="1600" dirty="0">
                <a:solidFill>
                  <a:srgbClr val="3F7F7F"/>
                </a:solidFill>
                <a:latin typeface="Monaco"/>
              </a:rPr>
              <a:t>Button</a:t>
            </a:r>
          </a:p>
          <a:p>
            <a:r>
              <a:rPr lang="it-IT" sz="1600" dirty="0">
                <a:latin typeface="Monaco"/>
              </a:rPr>
              <a:t>        </a:t>
            </a:r>
            <a:r>
              <a:rPr lang="it-IT" sz="1600" dirty="0" err="1">
                <a:solidFill>
                  <a:srgbClr val="7F007F"/>
                </a:solidFill>
                <a:latin typeface="Monaco"/>
              </a:rPr>
              <a:t>android:id</a:t>
            </a:r>
            <a:r>
              <a:rPr lang="it-IT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it-IT" sz="1600" i="1" dirty="0">
                <a:solidFill>
                  <a:srgbClr val="2A00FF"/>
                </a:solidFill>
                <a:latin typeface="Monaco"/>
              </a:rPr>
              <a:t>"@+id/button2"</a:t>
            </a:r>
          </a:p>
          <a:p>
            <a:r>
              <a:rPr lang="en-US" sz="1600" dirty="0">
                <a:latin typeface="Monaco"/>
              </a:rPr>
              <a:t>        </a:t>
            </a:r>
            <a:r>
              <a:rPr lang="en-US" sz="1600" dirty="0" err="1">
                <a:solidFill>
                  <a:srgbClr val="7F007F"/>
                </a:solidFill>
                <a:latin typeface="Monaco"/>
              </a:rPr>
              <a:t>android:layout_width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Monaco"/>
              </a:rPr>
              <a:t>wrap_content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</a:p>
          <a:p>
            <a:r>
              <a:rPr lang="en-US" sz="1600" dirty="0">
                <a:latin typeface="Monaco"/>
              </a:rPr>
              <a:t>        </a:t>
            </a:r>
            <a:r>
              <a:rPr lang="en-US" sz="1600" dirty="0" err="1">
                <a:solidFill>
                  <a:srgbClr val="7F007F"/>
                </a:solidFill>
                <a:latin typeface="Monaco"/>
              </a:rPr>
              <a:t>android:layout_height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Monaco"/>
              </a:rPr>
              <a:t>wrap_content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</a:p>
          <a:p>
            <a:r>
              <a:rPr lang="fi-FI" sz="1600" dirty="0">
                <a:latin typeface="Monaco"/>
              </a:rPr>
              <a:t>        </a:t>
            </a:r>
            <a:r>
              <a:rPr lang="fi-FI" sz="1600" dirty="0" err="1">
                <a:solidFill>
                  <a:srgbClr val="7F007F"/>
                </a:solidFill>
                <a:latin typeface="Monaco"/>
              </a:rPr>
              <a:t>android:text</a:t>
            </a:r>
            <a:r>
              <a:rPr lang="fi-FI" sz="1600" dirty="0" err="1">
                <a:solidFill>
                  <a:srgbClr val="000000"/>
                </a:solidFill>
                <a:latin typeface="Monaco"/>
              </a:rPr>
              <a:t>=</a:t>
            </a:r>
            <a:r>
              <a:rPr lang="fi-FI" sz="1600" i="1" dirty="0" err="1">
                <a:solidFill>
                  <a:srgbClr val="2A00FF"/>
                </a:solidFill>
                <a:latin typeface="Monaco"/>
              </a:rPr>
              <a:t>"Button</a:t>
            </a:r>
            <a:r>
              <a:rPr lang="fi-FI" sz="1600" i="1" dirty="0">
                <a:solidFill>
                  <a:srgbClr val="2A00FF"/>
                </a:solidFill>
                <a:latin typeface="Monaco"/>
              </a:rPr>
              <a:t> 2" </a:t>
            </a:r>
            <a:r>
              <a:rPr lang="fi-FI" sz="1600" i="1" dirty="0">
                <a:solidFill>
                  <a:srgbClr val="008080"/>
                </a:solidFill>
                <a:latin typeface="Monaco"/>
              </a:rPr>
              <a:t>/</a:t>
            </a:r>
            <a:r>
              <a:rPr lang="fi-FI" sz="1600" i="1" dirty="0" smtClean="0">
                <a:solidFill>
                  <a:srgbClr val="008080"/>
                </a:solidFill>
                <a:latin typeface="Monaco"/>
              </a:rPr>
              <a:t>&gt;</a:t>
            </a:r>
            <a:endParaRPr lang="en-US" sz="1600" dirty="0">
              <a:solidFill>
                <a:srgbClr val="000000"/>
              </a:solidFill>
              <a:latin typeface="Monaco"/>
            </a:endParaRPr>
          </a:p>
          <a:p>
            <a:r>
              <a:rPr lang="it-IT" sz="1600" dirty="0">
                <a:solidFill>
                  <a:srgbClr val="000000"/>
                </a:solidFill>
                <a:latin typeface="Monaco"/>
              </a:rPr>
              <a:t>    </a:t>
            </a:r>
            <a:r>
              <a:rPr lang="it-IT" sz="1600" dirty="0">
                <a:solidFill>
                  <a:srgbClr val="008080"/>
                </a:solidFill>
                <a:latin typeface="Monaco"/>
              </a:rPr>
              <a:t>&lt;</a:t>
            </a:r>
            <a:r>
              <a:rPr lang="it-IT" sz="1600" dirty="0">
                <a:solidFill>
                  <a:srgbClr val="3F7F7F"/>
                </a:solidFill>
                <a:latin typeface="Monaco"/>
              </a:rPr>
              <a:t>Button</a:t>
            </a:r>
          </a:p>
          <a:p>
            <a:r>
              <a:rPr lang="it-IT" sz="1600" dirty="0">
                <a:latin typeface="Monaco"/>
              </a:rPr>
              <a:t>        </a:t>
            </a:r>
            <a:r>
              <a:rPr lang="it-IT" sz="1600" dirty="0" err="1">
                <a:solidFill>
                  <a:srgbClr val="7F007F"/>
                </a:solidFill>
                <a:latin typeface="Monaco"/>
              </a:rPr>
              <a:t>android:id</a:t>
            </a:r>
            <a:r>
              <a:rPr lang="it-IT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it-IT" sz="1600" i="1" dirty="0">
                <a:solidFill>
                  <a:srgbClr val="2A00FF"/>
                </a:solidFill>
                <a:latin typeface="Monaco"/>
              </a:rPr>
              <a:t>"@+id/button3"</a:t>
            </a:r>
          </a:p>
          <a:p>
            <a:r>
              <a:rPr lang="en-US" sz="1600" dirty="0">
                <a:latin typeface="Monaco"/>
              </a:rPr>
              <a:t>        </a:t>
            </a:r>
            <a:r>
              <a:rPr lang="en-US" sz="1600" dirty="0" err="1">
                <a:solidFill>
                  <a:srgbClr val="7F007F"/>
                </a:solidFill>
                <a:latin typeface="Monaco"/>
              </a:rPr>
              <a:t>android:layout_width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Monaco"/>
              </a:rPr>
              <a:t>wrap_content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</a:p>
          <a:p>
            <a:r>
              <a:rPr lang="en-US" sz="1600" dirty="0">
                <a:latin typeface="Monaco"/>
              </a:rPr>
              <a:t>        </a:t>
            </a:r>
            <a:r>
              <a:rPr lang="en-US" sz="1600" dirty="0" err="1">
                <a:solidFill>
                  <a:srgbClr val="7F007F"/>
                </a:solidFill>
                <a:latin typeface="Monaco"/>
              </a:rPr>
              <a:t>android:layout_height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Monaco"/>
              </a:rPr>
              <a:t>wrap_content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</a:t>
            </a:r>
          </a:p>
          <a:p>
            <a:r>
              <a:rPr lang="fi-FI" sz="1600" dirty="0">
                <a:latin typeface="Monaco"/>
              </a:rPr>
              <a:t>        </a:t>
            </a:r>
            <a:r>
              <a:rPr lang="fi-FI" sz="1600" dirty="0" err="1">
                <a:solidFill>
                  <a:srgbClr val="7F007F"/>
                </a:solidFill>
                <a:latin typeface="Monaco"/>
              </a:rPr>
              <a:t>android:text</a:t>
            </a:r>
            <a:r>
              <a:rPr lang="fi-FI" sz="1600" dirty="0" err="1">
                <a:solidFill>
                  <a:srgbClr val="000000"/>
                </a:solidFill>
                <a:latin typeface="Monaco"/>
              </a:rPr>
              <a:t>=</a:t>
            </a:r>
            <a:r>
              <a:rPr lang="fi-FI" sz="1600" i="1" dirty="0" err="1">
                <a:solidFill>
                  <a:srgbClr val="2A00FF"/>
                </a:solidFill>
                <a:latin typeface="Monaco"/>
              </a:rPr>
              <a:t>"Button</a:t>
            </a:r>
            <a:r>
              <a:rPr lang="fi-FI" sz="1600" i="1" dirty="0">
                <a:solidFill>
                  <a:srgbClr val="2A00FF"/>
                </a:solidFill>
                <a:latin typeface="Monaco"/>
              </a:rPr>
              <a:t> 3" </a:t>
            </a:r>
          </a:p>
          <a:p>
            <a:r>
              <a:rPr lang="en-US" sz="1600" dirty="0">
                <a:latin typeface="Monaco"/>
              </a:rPr>
              <a:t>        </a:t>
            </a:r>
            <a:r>
              <a:rPr lang="en-US" sz="1600" dirty="0" err="1">
                <a:solidFill>
                  <a:srgbClr val="7F007F"/>
                </a:solidFill>
                <a:latin typeface="Monaco"/>
              </a:rPr>
              <a:t>android:layout_weight</a:t>
            </a:r>
            <a:r>
              <a:rPr lang="en-US" sz="1600" dirty="0">
                <a:solidFill>
                  <a:srgbClr val="000000"/>
                </a:solidFill>
                <a:latin typeface="Monaco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Monaco"/>
              </a:rPr>
              <a:t>"1"</a:t>
            </a:r>
            <a:r>
              <a:rPr lang="en-US" sz="1600" i="1" dirty="0">
                <a:solidFill>
                  <a:srgbClr val="008080"/>
                </a:solidFill>
                <a:latin typeface="Monaco"/>
              </a:rPr>
              <a:t>/</a:t>
            </a:r>
            <a:r>
              <a:rPr lang="en-US" sz="1600" i="1" dirty="0" smtClean="0">
                <a:solidFill>
                  <a:srgbClr val="008080"/>
                </a:solidFill>
                <a:latin typeface="Monaco"/>
              </a:rPr>
              <a:t>&gt;</a:t>
            </a:r>
            <a:endParaRPr lang="en-US" sz="1600" dirty="0">
              <a:solidFill>
                <a:srgbClr val="000000"/>
              </a:solidFill>
              <a:latin typeface="Monaco"/>
            </a:endParaRPr>
          </a:p>
          <a:p>
            <a:r>
              <a:rPr lang="en-US" sz="1600" dirty="0">
                <a:solidFill>
                  <a:srgbClr val="008080"/>
                </a:solidFill>
                <a:latin typeface="Monaco"/>
              </a:rPr>
              <a:t>&lt;/</a:t>
            </a:r>
            <a:r>
              <a:rPr lang="en-US" sz="1600" dirty="0" err="1">
                <a:solidFill>
                  <a:srgbClr val="3F7F7F"/>
                </a:solidFill>
                <a:latin typeface="Monaco"/>
              </a:rPr>
              <a:t>LinearLayout</a:t>
            </a:r>
            <a:r>
              <a:rPr lang="en-US" sz="1600" dirty="0">
                <a:solidFill>
                  <a:srgbClr val="008080"/>
                </a:solidFill>
                <a:latin typeface="Monaco"/>
              </a:rPr>
              <a:t>&gt;</a:t>
            </a:r>
            <a:endParaRPr lang="en-US" sz="1600" dirty="0"/>
          </a:p>
        </p:txBody>
      </p:sp>
      <p:sp>
        <p:nvSpPr>
          <p:cNvPr id="14" name="Left Arrow 13"/>
          <p:cNvSpPr/>
          <p:nvPr/>
        </p:nvSpPr>
        <p:spPr>
          <a:xfrm>
            <a:off x="5257800" y="1676400"/>
            <a:ext cx="1295400" cy="3048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62000" y="1676400"/>
            <a:ext cx="44196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droid-linearlayout-vertic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95400"/>
            <a:ext cx="2743200" cy="4191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9676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>
                <a:solidFill>
                  <a:srgbClr val="2E2E2E"/>
                </a:solidFill>
                <a:latin typeface="ArialMT"/>
              </a:rPr>
              <a:t>LinearLayout</a:t>
            </a:r>
            <a:r>
              <a:rPr lang="en-US" sz="2800" b="1" dirty="0">
                <a:solidFill>
                  <a:srgbClr val="2E2E2E"/>
                </a:solidFill>
                <a:latin typeface="ArialMT"/>
              </a:rPr>
              <a:t> – 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Example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25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2A2A2A"/>
                </a:solidFill>
                <a:latin typeface="Times-Roman"/>
              </a:rPr>
              <a:t>In a linear layout, like the name suggests, all the elements are displayed in a linear fashion(below is an example of the linear layouts), either </a:t>
            </a:r>
            <a:r>
              <a:rPr lang="en-US" sz="2400" dirty="0">
                <a:solidFill>
                  <a:srgbClr val="E20007"/>
                </a:solidFill>
                <a:latin typeface="Times-Roman"/>
              </a:rPr>
              <a:t>Horizontally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 or </a:t>
            </a:r>
            <a:r>
              <a:rPr lang="en-US" sz="2400" dirty="0">
                <a:solidFill>
                  <a:srgbClr val="E20007"/>
                </a:solidFill>
                <a:latin typeface="Times-Roman"/>
              </a:rPr>
              <a:t>Vertically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 and this behavior is set in </a:t>
            </a:r>
            <a:r>
              <a:rPr lang="en-US" sz="2400" dirty="0" err="1">
                <a:solidFill>
                  <a:srgbClr val="E20007"/>
                </a:solidFill>
                <a:latin typeface="Times-Roman"/>
              </a:rPr>
              <a:t>android:orientation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 which is an attribute of the node </a:t>
            </a:r>
            <a:r>
              <a:rPr lang="en-US" sz="2400" dirty="0" err="1">
                <a:solidFill>
                  <a:srgbClr val="2A2A2A"/>
                </a:solidFill>
                <a:latin typeface="Times-Roman"/>
              </a:rPr>
              <a:t>LinearLayout</a:t>
            </a:r>
            <a:r>
              <a:rPr lang="en-US" sz="2400" dirty="0" smtClean="0">
                <a:solidFill>
                  <a:srgbClr val="2A2A2A"/>
                </a:solidFill>
                <a:latin typeface="Times-Roman"/>
              </a:rPr>
              <a:t>.</a:t>
            </a:r>
          </a:p>
          <a:p>
            <a:pPr algn="just"/>
            <a:endParaRPr lang="en-US" sz="2400" dirty="0">
              <a:solidFill>
                <a:srgbClr val="2A2A2A"/>
              </a:solidFill>
              <a:latin typeface="Times-Roman"/>
            </a:endParaRPr>
          </a:p>
          <a:p>
            <a:pPr algn="just"/>
            <a:r>
              <a:rPr lang="en-US" sz="2400" dirty="0">
                <a:solidFill>
                  <a:srgbClr val="2A2A2A"/>
                </a:solidFill>
                <a:latin typeface="Times-Roman"/>
              </a:rPr>
              <a:t>Example of Vertical layout snippet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sz="2000" b="1" dirty="0" err="1">
                <a:solidFill>
                  <a:srgbClr val="15A5DB"/>
                </a:solidFill>
                <a:latin typeface="Consolas-Bold"/>
              </a:rPr>
              <a:t>LinearLayout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srgbClr val="6D6D6D"/>
                </a:solidFill>
                <a:latin typeface="Consolas"/>
              </a:rPr>
              <a:t>android:orientation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2000" dirty="0">
                <a:solidFill>
                  <a:srgbClr val="0C6AFC"/>
                </a:solidFill>
                <a:latin typeface="Consolas"/>
              </a:rPr>
              <a:t>"vertical"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&gt; .... &lt;/</a:t>
            </a:r>
            <a:r>
              <a:rPr lang="en-US" sz="2000" b="1" dirty="0" err="1">
                <a:solidFill>
                  <a:srgbClr val="15A5DB"/>
                </a:solidFill>
                <a:latin typeface="Consolas-Bold"/>
              </a:rPr>
              <a:t>LinearLayout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&gt;	</a:t>
            </a:r>
            <a:endParaRPr lang="en-US" sz="2000" dirty="0" smtClean="0">
              <a:solidFill>
                <a:prstClr val="black"/>
              </a:solidFill>
              <a:latin typeface="Consolas"/>
            </a:endParaRPr>
          </a:p>
          <a:p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pPr algn="just"/>
            <a:r>
              <a:rPr lang="en-US" sz="2000" dirty="0">
                <a:solidFill>
                  <a:srgbClr val="2A2A2A"/>
                </a:solidFill>
                <a:latin typeface="Times-Roman"/>
              </a:rPr>
              <a:t>Example of Horizontal layout snippet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sz="2000" b="1" dirty="0" err="1">
                <a:solidFill>
                  <a:srgbClr val="15A5DB"/>
                </a:solidFill>
                <a:latin typeface="Consolas-Bold"/>
              </a:rPr>
              <a:t>LinearLayout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srgbClr val="6D6D6D"/>
                </a:solidFill>
                <a:latin typeface="Consolas"/>
              </a:rPr>
              <a:t>android:orientation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2000" dirty="0">
                <a:solidFill>
                  <a:srgbClr val="0C6AFC"/>
                </a:solidFill>
                <a:latin typeface="Consolas"/>
              </a:rPr>
              <a:t>"horizontal"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&gt; .... &lt;/</a:t>
            </a:r>
            <a:r>
              <a:rPr lang="en-US" sz="2000" b="1" dirty="0" err="1">
                <a:solidFill>
                  <a:srgbClr val="15A5DB"/>
                </a:solidFill>
                <a:latin typeface="Consolas-Bold"/>
              </a:rPr>
              <a:t>LinearLayout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&gt;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	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0624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>
                <a:solidFill>
                  <a:srgbClr val="2E2E2E"/>
                </a:solidFill>
                <a:latin typeface="ArialMT"/>
              </a:rPr>
              <a:t>LinearLayout</a:t>
            </a:r>
            <a:r>
              <a:rPr lang="en-US" sz="2800" b="1" dirty="0">
                <a:solidFill>
                  <a:srgbClr val="2E2E2E"/>
                </a:solidFill>
                <a:latin typeface="ArialMT"/>
              </a:rPr>
              <a:t> – 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Example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26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linear_layout_sketc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87400"/>
            <a:ext cx="7797800" cy="5283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248400" y="5181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4042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>
                <a:solidFill>
                  <a:srgbClr val="2E2E2E"/>
                </a:solidFill>
                <a:latin typeface="ArialMT"/>
              </a:rPr>
              <a:t>LinearLayout</a:t>
            </a:r>
            <a:r>
              <a:rPr lang="en-US" sz="2800" b="1" dirty="0">
                <a:solidFill>
                  <a:srgbClr val="2E2E2E"/>
                </a:solidFill>
                <a:latin typeface="ArialMT"/>
              </a:rPr>
              <a:t> – 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Example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27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8382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75260" y="685801"/>
            <a:ext cx="8793480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Now that we know the two types of linear layouts, here are the steps you need to follow to create </a:t>
            </a:r>
            <a:r>
              <a:rPr lang="en-US" sz="2400" dirty="0" smtClean="0">
                <a:solidFill>
                  <a:srgbClr val="000000"/>
                </a:solidFill>
              </a:rPr>
              <a:t>them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sz="2400" dirty="0" smtClean="0">
                <a:solidFill>
                  <a:srgbClr val="000000"/>
                </a:solidFill>
              </a:rPr>
              <a:t>Create </a:t>
            </a:r>
            <a:r>
              <a:rPr lang="en-US" sz="2400" dirty="0">
                <a:solidFill>
                  <a:srgbClr val="000000"/>
                </a:solidFill>
              </a:rPr>
              <a:t>a new project </a:t>
            </a:r>
            <a:r>
              <a:rPr lang="en-US" sz="2400" b="1" dirty="0">
                <a:solidFill>
                  <a:srgbClr val="000000"/>
                </a:solidFill>
              </a:rPr>
              <a:t>File -&gt; New -&gt; Android </a:t>
            </a:r>
            <a:r>
              <a:rPr lang="en-US" sz="2400" b="1" dirty="0" smtClean="0">
                <a:solidFill>
                  <a:srgbClr val="000000"/>
                </a:solidFill>
              </a:rPr>
              <a:t>Project</a:t>
            </a:r>
            <a:endParaRPr lang="en-US" sz="2400" dirty="0">
              <a:solidFill>
                <a:srgbClr val="000000"/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sz="2400" dirty="0" smtClean="0">
                <a:solidFill>
                  <a:srgbClr val="000000"/>
                </a:solidFill>
              </a:rPr>
              <a:t>In </a:t>
            </a:r>
            <a:r>
              <a:rPr lang="en-US" sz="2400" dirty="0">
                <a:solidFill>
                  <a:srgbClr val="000000"/>
                </a:solidFill>
              </a:rPr>
              <a:t>Package Explorer right click on res/layout folder and create a new Android XML File and name it as you wish. I am naming it as “</a:t>
            </a:r>
            <a:r>
              <a:rPr lang="en-US" sz="2400" dirty="0" err="1">
                <a:solidFill>
                  <a:srgbClr val="000000"/>
                </a:solidFill>
              </a:rPr>
              <a:t>linear_layout.xml</a:t>
            </a:r>
            <a:r>
              <a:rPr lang="en-US" sz="2400" dirty="0">
                <a:solidFill>
                  <a:srgbClr val="000000"/>
                </a:solidFill>
              </a:rPr>
              <a:t>” </a:t>
            </a:r>
            <a:r>
              <a:rPr lang="en-US" sz="2400" b="1" dirty="0">
                <a:solidFill>
                  <a:srgbClr val="000000"/>
                </a:solidFill>
              </a:rPr>
              <a:t>res/layout -&gt; Right Click -&gt; New -&gt; Android XML </a:t>
            </a:r>
            <a:r>
              <a:rPr lang="en-US" sz="2400" b="1" dirty="0" smtClean="0">
                <a:solidFill>
                  <a:srgbClr val="000000"/>
                </a:solidFill>
              </a:rPr>
              <a:t>File</a:t>
            </a:r>
            <a:endParaRPr lang="en-US" sz="2400" dirty="0">
              <a:solidFill>
                <a:srgbClr val="000000"/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Now open newly created xml file (in my case “</a:t>
            </a:r>
            <a:r>
              <a:rPr lang="en-US" sz="2400" dirty="0" err="1">
                <a:solidFill>
                  <a:srgbClr val="000000"/>
                </a:solidFill>
              </a:rPr>
              <a:t>linear_layout.xml</a:t>
            </a:r>
            <a:r>
              <a:rPr lang="en-US" sz="2400" dirty="0">
                <a:solidFill>
                  <a:srgbClr val="000000"/>
                </a:solidFill>
              </a:rPr>
              <a:t>”) and type the following code.</a:t>
            </a: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0307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>
                <a:solidFill>
                  <a:srgbClr val="2E2E2E"/>
                </a:solidFill>
                <a:latin typeface="ArialMT"/>
              </a:rPr>
              <a:t>linear_layout.xml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28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685800"/>
            <a:ext cx="8686800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8B012"/>
                </a:solidFill>
                <a:latin typeface="Consolas"/>
              </a:rPr>
              <a:t>&lt;!-- Parent linear layout with vertical orientation --&gt;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b="1" dirty="0" err="1">
                <a:solidFill>
                  <a:srgbClr val="15A5DB"/>
                </a:solidFill>
                <a:latin typeface="Consolas-Bold"/>
              </a:rPr>
              <a:t>LinearLayout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fr-FR" dirty="0">
                <a:solidFill>
                  <a:prstClr val="black"/>
                </a:solidFill>
                <a:latin typeface="Consolas"/>
              </a:rPr>
              <a:t>  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xmlns:android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</a:t>
            </a:r>
            <a:r>
              <a:rPr lang="fr-FR" dirty="0">
                <a:solidFill>
                  <a:srgbClr val="0C6AFC"/>
                </a:solidFill>
                <a:latin typeface="Consolas"/>
                <a:hlinkClick r:id="rId4"/>
              </a:rPr>
              <a:t>http://schemas.android.com/apk/res/android"</a:t>
            </a:r>
            <a:endParaRPr lang="fr-FR" dirty="0">
              <a:solidFill>
                <a:prstClr val="black"/>
              </a:solidFill>
              <a:latin typeface="Consolas"/>
              <a:hlinkClick r:id="rId4"/>
            </a:endParaRPr>
          </a:p>
          <a:p>
            <a:r>
              <a:rPr lang="fr-FR" dirty="0">
                <a:solidFill>
                  <a:prstClr val="black"/>
                </a:solidFill>
                <a:latin typeface="Consolas"/>
              </a:rPr>
              <a:t>  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android:orientation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"vertical"</a:t>
            </a:r>
            <a:endParaRPr lang="fr-FR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match_parent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 smtClean="0">
                <a:solidFill>
                  <a:srgbClr val="0C6AFC"/>
                </a:solidFill>
                <a:latin typeface="Consolas"/>
              </a:rPr>
              <a:t>match_parent</a:t>
            </a:r>
            <a:r>
              <a:rPr lang="en-US" dirty="0" smtClean="0">
                <a:solidFill>
                  <a:srgbClr val="0C6AFC"/>
                </a:solidFill>
                <a:latin typeface="Consolas"/>
              </a:rPr>
              <a:t>”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&lt;</a:t>
            </a:r>
            <a:r>
              <a:rPr lang="en-US" b="1" dirty="0" err="1">
                <a:solidFill>
                  <a:srgbClr val="15A5DB"/>
                </a:solidFill>
                <a:latin typeface="Consolas-Bold"/>
              </a:rPr>
              <a:t>TextView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endParaRPr lang="en-US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dirty="0" err="1" smtClean="0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fill_parent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 smtClean="0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dirty="0" smtClean="0">
                <a:solidFill>
                  <a:srgbClr val="0C6AFC"/>
                </a:solidFill>
                <a:latin typeface="Consolas"/>
              </a:rPr>
              <a:t>”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 </a:t>
            </a:r>
            <a:endParaRPr lang="fr-FR" dirty="0" smtClean="0">
              <a:solidFill>
                <a:prstClr val="black"/>
              </a:solidFill>
              <a:latin typeface="Consolas"/>
            </a:endParaRPr>
          </a:p>
          <a:p>
            <a:r>
              <a:rPr lang="fr-FR" dirty="0" err="1" smtClean="0">
                <a:solidFill>
                  <a:srgbClr val="6D6D6D"/>
                </a:solidFill>
                <a:latin typeface="Consolas"/>
              </a:rPr>
              <a:t>android:text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"Email:"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 </a:t>
            </a:r>
            <a:endParaRPr lang="fr-FR" dirty="0" smtClean="0">
              <a:solidFill>
                <a:prstClr val="black"/>
              </a:solidFill>
              <a:latin typeface="Consolas"/>
            </a:endParaRPr>
          </a:p>
          <a:p>
            <a:r>
              <a:rPr lang="fr-FR" dirty="0" err="1" smtClean="0">
                <a:solidFill>
                  <a:srgbClr val="6D6D6D"/>
                </a:solidFill>
                <a:latin typeface="Consolas"/>
              </a:rPr>
              <a:t>android:padding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"5dip"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/</a:t>
            </a:r>
            <a:r>
              <a:rPr lang="fr-FR" dirty="0" smtClean="0">
                <a:solidFill>
                  <a:prstClr val="black"/>
                </a:solidFill>
                <a:latin typeface="Consolas"/>
              </a:rPr>
              <a:t>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&lt;</a:t>
            </a:r>
            <a:r>
              <a:rPr lang="en-US" b="1" dirty="0" err="1">
                <a:solidFill>
                  <a:srgbClr val="15A5DB"/>
                </a:solidFill>
                <a:latin typeface="Consolas-Bold"/>
              </a:rPr>
              <a:t>EditText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endParaRPr lang="en-US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dirty="0" err="1" smtClean="0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fill_parent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 smtClean="0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dirty="0" smtClean="0">
                <a:solidFill>
                  <a:srgbClr val="0C6AFC"/>
                </a:solidFill>
                <a:latin typeface="Consolas"/>
              </a:rPr>
              <a:t>”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fr-FR" dirty="0" err="1" smtClean="0">
                <a:solidFill>
                  <a:srgbClr val="6D6D6D"/>
                </a:solidFill>
                <a:latin typeface="Consolas"/>
              </a:rPr>
              <a:t>android:layout_marginBottom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"10dip"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/&gt;            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&lt;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Button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endParaRPr lang="en-US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dirty="0" err="1" smtClean="0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fill_parent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 smtClean="0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dirty="0" smtClean="0">
                <a:solidFill>
                  <a:srgbClr val="0C6AFC"/>
                </a:solidFill>
                <a:latin typeface="Consolas"/>
              </a:rPr>
              <a:t>”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fr-FR" dirty="0" err="1" smtClean="0">
                <a:solidFill>
                  <a:srgbClr val="6D6D6D"/>
                </a:solidFill>
                <a:latin typeface="Consolas"/>
              </a:rPr>
              <a:t>android:text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"Login"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/&gt;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5687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>
                <a:solidFill>
                  <a:srgbClr val="2E2E2E"/>
                </a:solidFill>
                <a:latin typeface="ArialMT"/>
              </a:rPr>
              <a:t>linear_layout.xml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29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838200"/>
            <a:ext cx="8458200" cy="501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8B012"/>
                </a:solidFill>
                <a:latin typeface="Consolas"/>
              </a:rPr>
              <a:t>&lt;!-- Child linear layout with horizontal orientation --&gt;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  &lt;</a:t>
            </a:r>
            <a:r>
              <a:rPr lang="en-US" sz="1600" b="1" dirty="0" err="1">
                <a:solidFill>
                  <a:srgbClr val="15A5DB"/>
                </a:solidFill>
                <a:latin typeface="Consolas-Bold"/>
              </a:rPr>
              <a:t>LinearLayout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endParaRPr lang="en-US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 err="1" smtClean="0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6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1600" dirty="0" err="1" smtClean="0">
                <a:solidFill>
                  <a:srgbClr val="0C6AFC"/>
                </a:solidFill>
                <a:latin typeface="Consolas"/>
              </a:rPr>
              <a:t>fill_parent</a:t>
            </a:r>
            <a:r>
              <a:rPr lang="en-US" sz="1600" dirty="0" smtClean="0">
                <a:solidFill>
                  <a:srgbClr val="0C6AFC"/>
                </a:solidFill>
                <a:latin typeface="Consolas"/>
              </a:rPr>
              <a:t>”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 err="1" smtClean="0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6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1600" dirty="0" err="1" smtClean="0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sz="1600" dirty="0" smtClean="0">
                <a:solidFill>
                  <a:srgbClr val="0C6AFC"/>
                </a:solidFill>
                <a:latin typeface="Consolas"/>
              </a:rPr>
              <a:t>”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 err="1" smtClean="0">
                <a:solidFill>
                  <a:srgbClr val="6D6D6D"/>
                </a:solidFill>
                <a:latin typeface="Consolas"/>
              </a:rPr>
              <a:t>android:orientation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600" dirty="0">
                <a:solidFill>
                  <a:srgbClr val="0C6AFC"/>
                </a:solidFill>
                <a:latin typeface="Consolas"/>
              </a:rPr>
              <a:t>"horizontal"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   </a:t>
            </a:r>
          </a:p>
          <a:p>
            <a:r>
              <a:rPr lang="en-US" sz="1600" dirty="0" err="1" smtClean="0">
                <a:solidFill>
                  <a:srgbClr val="6D6D6D"/>
                </a:solidFill>
                <a:latin typeface="Consolas"/>
              </a:rPr>
              <a:t>android:background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600" dirty="0">
                <a:solidFill>
                  <a:srgbClr val="0C6AFC"/>
                </a:solidFill>
                <a:latin typeface="Consolas"/>
              </a:rPr>
              <a:t>"#</a:t>
            </a:r>
            <a:r>
              <a:rPr lang="en-US" sz="1600" dirty="0" smtClean="0">
                <a:solidFill>
                  <a:srgbClr val="0C6AFC"/>
                </a:solidFill>
                <a:latin typeface="Consolas"/>
              </a:rPr>
              <a:t>2a2a2a”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fr-FR" sz="1600" dirty="0" err="1" smtClean="0">
                <a:solidFill>
                  <a:srgbClr val="6D6D6D"/>
                </a:solidFill>
                <a:latin typeface="Consolas"/>
              </a:rPr>
              <a:t>android:layout_marginTop</a:t>
            </a:r>
            <a:r>
              <a:rPr lang="fr-FR" sz="16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16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fr-FR" sz="1600" dirty="0" smtClean="0">
                <a:solidFill>
                  <a:srgbClr val="0C6AFC"/>
                </a:solidFill>
                <a:latin typeface="Consolas"/>
              </a:rPr>
              <a:t>25dip »</a:t>
            </a:r>
            <a:r>
              <a:rPr lang="fr-FR" sz="1600" dirty="0" smtClean="0">
                <a:solidFill>
                  <a:prstClr val="black"/>
                </a:solidFill>
                <a:latin typeface="Consolas"/>
              </a:rPr>
              <a:t>&gt;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              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      &lt;</a:t>
            </a:r>
            <a:r>
              <a:rPr lang="en-US" sz="1600" b="1" dirty="0" err="1">
                <a:solidFill>
                  <a:srgbClr val="15A5DB"/>
                </a:solidFill>
                <a:latin typeface="Consolas-Bold"/>
              </a:rPr>
              <a:t>TextView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6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0C6AFC"/>
                </a:solidFill>
                <a:latin typeface="Consolas"/>
              </a:rPr>
              <a:t>fill_parent</a:t>
            </a:r>
            <a:r>
              <a:rPr lang="en-US" sz="16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err="1" smtClean="0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6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1600" dirty="0" err="1" smtClean="0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sz="1600" dirty="0" smtClean="0">
                <a:solidFill>
                  <a:srgbClr val="0C6AFC"/>
                </a:solidFill>
                <a:latin typeface="Consolas"/>
              </a:rPr>
              <a:t>”</a:t>
            </a:r>
            <a:endParaRPr lang="en-US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 err="1" smtClean="0">
                <a:solidFill>
                  <a:srgbClr val="6D6D6D"/>
                </a:solidFill>
                <a:latin typeface="Consolas"/>
              </a:rPr>
              <a:t>android:text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600" dirty="0" smtClean="0">
                <a:solidFill>
                  <a:srgbClr val="0C6AFC"/>
                </a:solidFill>
                <a:latin typeface="Consolas"/>
              </a:rPr>
              <a:t>"Home"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en-US" sz="1600" dirty="0" err="1" smtClean="0">
                <a:solidFill>
                  <a:srgbClr val="6D6D6D"/>
                </a:solidFill>
                <a:latin typeface="Consolas"/>
              </a:rPr>
              <a:t>android:padding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600" dirty="0" smtClean="0">
                <a:solidFill>
                  <a:srgbClr val="0C6AFC"/>
                </a:solidFill>
                <a:latin typeface="Consolas"/>
              </a:rPr>
              <a:t>"15dip"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   </a:t>
            </a:r>
          </a:p>
          <a:p>
            <a:r>
              <a:rPr lang="en-US" sz="1600" dirty="0" err="1" smtClean="0">
                <a:solidFill>
                  <a:srgbClr val="6D6D6D"/>
                </a:solidFill>
                <a:latin typeface="Consolas"/>
              </a:rPr>
              <a:t>android:layout_weight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600" dirty="0" smtClean="0">
                <a:solidFill>
                  <a:srgbClr val="0C6AFC"/>
                </a:solidFill>
                <a:latin typeface="Consolas"/>
              </a:rPr>
              <a:t>"1”</a:t>
            </a:r>
            <a:endParaRPr lang="en-US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fr-FR" sz="1600" dirty="0" err="1" smtClean="0">
                <a:solidFill>
                  <a:srgbClr val="6D6D6D"/>
                </a:solidFill>
                <a:latin typeface="Consolas"/>
              </a:rPr>
              <a:t>android:gravity</a:t>
            </a:r>
            <a:r>
              <a:rPr lang="fr-FR" sz="16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1600" dirty="0">
                <a:solidFill>
                  <a:srgbClr val="0C6AFC"/>
                </a:solidFill>
                <a:latin typeface="Consolas"/>
              </a:rPr>
              <a:t>"center"</a:t>
            </a:r>
            <a:r>
              <a:rPr lang="fr-FR" sz="1600" dirty="0">
                <a:solidFill>
                  <a:prstClr val="black"/>
                </a:solidFill>
                <a:latin typeface="Consolas"/>
              </a:rPr>
              <a:t>/</a:t>
            </a:r>
            <a:r>
              <a:rPr lang="fr-FR" sz="1600" dirty="0" smtClean="0">
                <a:solidFill>
                  <a:prstClr val="black"/>
                </a:solidFill>
                <a:latin typeface="Consolas"/>
              </a:rPr>
              <a:t>&gt;	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          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  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	&lt;</a:t>
            </a:r>
            <a:r>
              <a:rPr lang="en-US" sz="1600" b="1" dirty="0" err="1">
                <a:solidFill>
                  <a:srgbClr val="15A5DB"/>
                </a:solidFill>
                <a:latin typeface="Consolas-Bold"/>
              </a:rPr>
              <a:t>TextView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6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0C6AFC"/>
                </a:solidFill>
                <a:latin typeface="Consolas"/>
              </a:rPr>
              <a:t>fill_parent</a:t>
            </a:r>
            <a:r>
              <a:rPr lang="en-US" sz="16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1600" dirty="0" err="1" smtClean="0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6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sz="1600" dirty="0">
                <a:solidFill>
                  <a:srgbClr val="0C6AFC"/>
                </a:solidFill>
                <a:latin typeface="Consolas"/>
              </a:rPr>
              <a:t>"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sz="1600" dirty="0" err="1" smtClean="0">
                <a:solidFill>
                  <a:srgbClr val="6D6D6D"/>
                </a:solidFill>
                <a:latin typeface="Consolas"/>
              </a:rPr>
              <a:t>android:text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600" dirty="0">
                <a:solidFill>
                  <a:srgbClr val="0C6AFC"/>
                </a:solidFill>
                <a:latin typeface="Consolas"/>
              </a:rPr>
              <a:t>"About"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endParaRPr lang="en-US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1600" dirty="0" err="1" smtClean="0">
                <a:solidFill>
                  <a:srgbClr val="6D6D6D"/>
                </a:solidFill>
                <a:latin typeface="Consolas"/>
              </a:rPr>
              <a:t>android:padding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600" dirty="0">
                <a:solidFill>
                  <a:srgbClr val="0C6AFC"/>
                </a:solidFill>
                <a:latin typeface="Consolas"/>
              </a:rPr>
              <a:t>"15dip"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	 	</a:t>
            </a:r>
            <a:r>
              <a:rPr lang="en-US" sz="1600" dirty="0" err="1" smtClean="0">
                <a:solidFill>
                  <a:srgbClr val="6D6D6D"/>
                </a:solidFill>
                <a:latin typeface="Consolas"/>
              </a:rPr>
              <a:t>android:layout_weight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1600" dirty="0">
                <a:solidFill>
                  <a:srgbClr val="0C6AFC"/>
                </a:solidFill>
                <a:latin typeface="Consolas"/>
              </a:rPr>
              <a:t>"1"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fr-FR" sz="1600" dirty="0">
                <a:solidFill>
                  <a:prstClr val="black"/>
                </a:solidFill>
                <a:latin typeface="Consolas"/>
              </a:rPr>
              <a:t>         </a:t>
            </a:r>
            <a:r>
              <a:rPr lang="fr-FR" sz="1600" dirty="0" err="1">
                <a:solidFill>
                  <a:srgbClr val="6D6D6D"/>
                </a:solidFill>
                <a:latin typeface="Consolas"/>
              </a:rPr>
              <a:t>android:gravity</a:t>
            </a:r>
            <a:r>
              <a:rPr lang="fr-FR" sz="16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1600" dirty="0">
                <a:solidFill>
                  <a:srgbClr val="0C6AFC"/>
                </a:solidFill>
                <a:latin typeface="Consolas"/>
              </a:rPr>
              <a:t>"center"</a:t>
            </a:r>
            <a:r>
              <a:rPr lang="fr-FR" sz="1600" dirty="0">
                <a:solidFill>
                  <a:prstClr val="black"/>
                </a:solidFill>
                <a:latin typeface="Consolas"/>
              </a:rPr>
              <a:t>/&gt;  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  &lt;/</a:t>
            </a:r>
            <a:r>
              <a:rPr lang="en-US" sz="1600" b="1" dirty="0" err="1" smtClean="0">
                <a:solidFill>
                  <a:srgbClr val="15A5DB"/>
                </a:solidFill>
                <a:latin typeface="Consolas-Bold"/>
              </a:rPr>
              <a:t>LinearLayout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&gt;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&lt;/</a:t>
            </a:r>
            <a:r>
              <a:rPr lang="en-US" sz="1600" b="1" dirty="0" err="1">
                <a:solidFill>
                  <a:srgbClr val="15A5DB"/>
                </a:solidFill>
                <a:latin typeface="Consolas-Bold"/>
              </a:rPr>
              <a:t>LinearLayout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&gt;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6727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655320" y="1231642"/>
            <a:ext cx="7467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spcBef>
                <a:spcPts val="1200"/>
              </a:spcBef>
              <a:buFont typeface="Arial" charset="0"/>
              <a:buNone/>
            </a:pPr>
            <a:endParaRPr lang="en-US" sz="18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Recruit 70 “Best Fit” Consulting Employees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a Marketing team dedicated to recruiting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Formalize training program for new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fully functioning offshore recruiting team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Implement call quality feedback loops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Coach and Mentor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Improve daily efficiency for recruiting team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6700" y="1231642"/>
            <a:ext cx="8610600" cy="4864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en-US" sz="2400" dirty="0">
                <a:solidFill>
                  <a:srgbClr val="000000"/>
                </a:solidFill>
              </a:rPr>
              <a:t>Android </a:t>
            </a:r>
            <a:r>
              <a:rPr lang="en-US" sz="2400" dirty="0" err="1">
                <a:solidFill>
                  <a:srgbClr val="000000"/>
                </a:solidFill>
              </a:rPr>
              <a:t>LinearLayout</a:t>
            </a:r>
            <a:r>
              <a:rPr lang="en-US" sz="2400" dirty="0">
                <a:solidFill>
                  <a:srgbClr val="000000"/>
                </a:solidFill>
              </a:rPr>
              <a:t>  </a:t>
            </a:r>
            <a:r>
              <a:rPr lang="en-US" sz="2400" dirty="0" smtClean="0">
                <a:solidFill>
                  <a:srgbClr val="000000"/>
                </a:solidFill>
              </a:rPr>
              <a:t>: Most </a:t>
            </a:r>
            <a:r>
              <a:rPr lang="en-US" sz="2400" dirty="0">
                <a:solidFill>
                  <a:srgbClr val="000000"/>
                </a:solidFill>
              </a:rPr>
              <a:t>common layouts, arranges components in horizontal or vertical order.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en-US" sz="2400" dirty="0" smtClean="0">
                <a:solidFill>
                  <a:srgbClr val="000000"/>
                </a:solidFill>
              </a:rPr>
              <a:t>Android </a:t>
            </a:r>
            <a:r>
              <a:rPr lang="en-US" sz="2400" dirty="0" err="1">
                <a:solidFill>
                  <a:srgbClr val="000000"/>
                </a:solidFill>
              </a:rPr>
              <a:t>RelativeLayout</a:t>
            </a:r>
            <a:r>
              <a:rPr lang="en-US" sz="2400" dirty="0">
                <a:solidFill>
                  <a:srgbClr val="000000"/>
                </a:solidFill>
              </a:rPr>
              <a:t>  </a:t>
            </a:r>
            <a:r>
              <a:rPr lang="en-US" sz="2400" dirty="0" smtClean="0">
                <a:solidFill>
                  <a:srgbClr val="000000"/>
                </a:solidFill>
              </a:rPr>
              <a:t>: Most </a:t>
            </a:r>
            <a:r>
              <a:rPr lang="en-US" sz="2400" dirty="0">
                <a:solidFill>
                  <a:srgbClr val="000000"/>
                </a:solidFill>
              </a:rPr>
              <a:t>flexible layouts, arranges components based on the “relative” or sibling component.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en-US" sz="2400" dirty="0">
                <a:solidFill>
                  <a:srgbClr val="000000"/>
                </a:solidFill>
              </a:rPr>
              <a:t>Android </a:t>
            </a:r>
            <a:r>
              <a:rPr lang="en-US" sz="2400" dirty="0" err="1">
                <a:solidFill>
                  <a:srgbClr val="000000"/>
                </a:solidFill>
              </a:rPr>
              <a:t>TableLayout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: Most </a:t>
            </a:r>
            <a:r>
              <a:rPr lang="en-US" sz="2400" dirty="0">
                <a:solidFill>
                  <a:srgbClr val="000000"/>
                </a:solidFill>
              </a:rPr>
              <a:t>flexible layout, arranges components in row and column format, just like HTML table , &lt;</a:t>
            </a:r>
            <a:r>
              <a:rPr lang="en-US" sz="2400" dirty="0" err="1">
                <a:solidFill>
                  <a:srgbClr val="000000"/>
                </a:solidFill>
              </a:rPr>
              <a:t>tr</a:t>
            </a:r>
            <a:r>
              <a:rPr lang="en-US" sz="2400" dirty="0">
                <a:solidFill>
                  <a:srgbClr val="000000"/>
                </a:solidFill>
              </a:rPr>
              <a:t>&gt; and &lt;td&gt;.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en-US" sz="2400" dirty="0">
                <a:solidFill>
                  <a:srgbClr val="000000"/>
                </a:solidFill>
              </a:rPr>
              <a:t>Android </a:t>
            </a:r>
            <a:r>
              <a:rPr lang="en-US" sz="2400" dirty="0" err="1" smtClean="0">
                <a:solidFill>
                  <a:srgbClr val="000000"/>
                </a:solidFill>
              </a:rPr>
              <a:t>ScrollView</a:t>
            </a:r>
            <a:r>
              <a:rPr lang="en-US" sz="2400" dirty="0" smtClean="0">
                <a:solidFill>
                  <a:srgbClr val="000000"/>
                </a:solidFill>
              </a:rPr>
              <a:t> : Display </a:t>
            </a:r>
            <a:r>
              <a:rPr lang="en-US" sz="2400" dirty="0">
                <a:solidFill>
                  <a:srgbClr val="000000"/>
                </a:solidFill>
              </a:rPr>
              <a:t>components in a </a:t>
            </a:r>
            <a:r>
              <a:rPr lang="en-US" sz="2400" dirty="0" smtClean="0">
                <a:solidFill>
                  <a:srgbClr val="000000"/>
                </a:solidFill>
              </a:rPr>
              <a:t>vertical or horizontal  </a:t>
            </a:r>
            <a:r>
              <a:rPr lang="en-US" sz="2400" dirty="0">
                <a:solidFill>
                  <a:srgbClr val="000000"/>
                </a:solidFill>
              </a:rPr>
              <a:t>scrollable list.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en-US" sz="2400" dirty="0">
                <a:solidFill>
                  <a:srgbClr val="000000"/>
                </a:solidFill>
              </a:rPr>
              <a:t>Android </a:t>
            </a:r>
            <a:r>
              <a:rPr lang="en-US" sz="2400" dirty="0" err="1">
                <a:solidFill>
                  <a:srgbClr val="000000"/>
                </a:solidFill>
              </a:rPr>
              <a:t>GridView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: Display </a:t>
            </a:r>
            <a:r>
              <a:rPr lang="en-US" sz="2400" dirty="0" err="1">
                <a:solidFill>
                  <a:srgbClr val="000000"/>
                </a:solidFill>
              </a:rPr>
              <a:t>componenets</a:t>
            </a:r>
            <a:r>
              <a:rPr lang="en-US" sz="2400" dirty="0">
                <a:solidFill>
                  <a:srgbClr val="000000"/>
                </a:solidFill>
              </a:rPr>
              <a:t> in a two-dimensional scrolling grid.</a:t>
            </a:r>
          </a:p>
          <a:p>
            <a:pPr lvl="0">
              <a:spcBef>
                <a:spcPct val="20000"/>
              </a:spcBef>
              <a:spcAft>
                <a:spcPts val="600"/>
              </a:spcAft>
            </a:pPr>
            <a:endParaRPr lang="en-US" sz="2400" dirty="0" smtClean="0">
              <a:solidFill>
                <a:prstClr val="black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000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66701" y="228600"/>
            <a:ext cx="8610599" cy="7620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lvl="0" algn="ctr">
              <a:defRPr/>
            </a:pPr>
            <a:r>
              <a:rPr lang="en-US" sz="3200" b="1" dirty="0" smtClean="0">
                <a:solidFill>
                  <a:srgbClr val="000000"/>
                </a:solidFill>
                <a:latin typeface="Arial"/>
                <a:cs typeface="Arial"/>
              </a:rPr>
              <a:t>Layouts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3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3909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>
                <a:solidFill>
                  <a:srgbClr val="2E2E2E"/>
                </a:solidFill>
                <a:latin typeface="ArialMT"/>
              </a:rPr>
              <a:t>LinearLayout</a:t>
            </a:r>
            <a:r>
              <a:rPr lang="en-US" sz="2800" b="1" dirty="0">
                <a:solidFill>
                  <a:srgbClr val="2E2E2E"/>
                </a:solidFill>
                <a:latin typeface="ArialMT"/>
              </a:rPr>
              <a:t> – 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Example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30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8382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75260" y="685801"/>
            <a:ext cx="8793480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457200" indent="-457200">
              <a:buFont typeface="+mj-ea"/>
              <a:buAutoNum type="circleNumDbPlain" startAt="4"/>
            </a:pPr>
            <a:r>
              <a:rPr lang="en-US" sz="2400" dirty="0">
                <a:solidFill>
                  <a:srgbClr val="2A2A2A"/>
                </a:solidFill>
              </a:rPr>
              <a:t>To set this newly created view as the initial view of your app, Open your </a:t>
            </a:r>
            <a:r>
              <a:rPr lang="en-US" sz="2400" dirty="0" err="1">
                <a:solidFill>
                  <a:srgbClr val="2A2A2A"/>
                </a:solidFill>
              </a:rPr>
              <a:t>MainActivity.java</a:t>
            </a:r>
            <a:r>
              <a:rPr lang="en-US" sz="2400" dirty="0">
                <a:solidFill>
                  <a:srgbClr val="2A2A2A"/>
                </a:solidFill>
              </a:rPr>
              <a:t> file. </a:t>
            </a:r>
            <a:endParaRPr lang="en-US" sz="2400" dirty="0" smtClean="0">
              <a:solidFill>
                <a:srgbClr val="2A2A2A"/>
              </a:solidFill>
            </a:endParaRPr>
          </a:p>
          <a:p>
            <a:pPr marL="457200" indent="-457200">
              <a:buFont typeface="+mj-ea"/>
              <a:buAutoNum type="circleNumDbPlain" startAt="4"/>
            </a:pPr>
            <a:r>
              <a:rPr lang="en-US" sz="2400" dirty="0" smtClean="0">
                <a:solidFill>
                  <a:srgbClr val="2A2A2A"/>
                </a:solidFill>
              </a:rPr>
              <a:t>You </a:t>
            </a:r>
            <a:r>
              <a:rPr lang="en-US" sz="2400" dirty="0">
                <a:solidFill>
                  <a:srgbClr val="2A2A2A"/>
                </a:solidFill>
              </a:rPr>
              <a:t>would see the following line inside the </a:t>
            </a:r>
            <a:r>
              <a:rPr lang="en-US" sz="2400" dirty="0" err="1">
                <a:solidFill>
                  <a:srgbClr val="E20007"/>
                </a:solidFill>
              </a:rPr>
              <a:t>onCreate</a:t>
            </a:r>
            <a:r>
              <a:rPr lang="en-US" sz="2400" dirty="0">
                <a:solidFill>
                  <a:srgbClr val="2A2A2A"/>
                </a:solidFill>
              </a:rPr>
              <a:t> function </a:t>
            </a:r>
            <a:r>
              <a:rPr lang="en-US" sz="2400" dirty="0" err="1">
                <a:solidFill>
                  <a:srgbClr val="E20007"/>
                </a:solidFill>
              </a:rPr>
              <a:t>setContentView</a:t>
            </a:r>
            <a:r>
              <a:rPr lang="en-US" sz="2400" dirty="0">
                <a:solidFill>
                  <a:srgbClr val="E20007"/>
                </a:solidFill>
              </a:rPr>
              <a:t>(</a:t>
            </a:r>
            <a:r>
              <a:rPr lang="en-US" sz="2400" dirty="0" err="1">
                <a:solidFill>
                  <a:srgbClr val="E20007"/>
                </a:solidFill>
              </a:rPr>
              <a:t>R.layout.main</a:t>
            </a:r>
            <a:r>
              <a:rPr lang="en-US" sz="2400" dirty="0">
                <a:solidFill>
                  <a:srgbClr val="E20007"/>
                </a:solidFill>
              </a:rPr>
              <a:t>)</a:t>
            </a:r>
            <a:r>
              <a:rPr lang="en-US" sz="2400" dirty="0">
                <a:solidFill>
                  <a:srgbClr val="2A2A2A"/>
                </a:solidFill>
              </a:rPr>
              <a:t>. </a:t>
            </a:r>
            <a:endParaRPr lang="en-US" sz="2400" dirty="0" smtClean="0">
              <a:solidFill>
                <a:srgbClr val="2A2A2A"/>
              </a:solidFill>
            </a:endParaRPr>
          </a:p>
          <a:p>
            <a:pPr marL="457200" indent="-457200">
              <a:buFont typeface="+mj-ea"/>
              <a:buAutoNum type="circleNumDbPlain" startAt="4"/>
            </a:pPr>
            <a:r>
              <a:rPr lang="en-US" sz="2400" dirty="0" smtClean="0">
                <a:solidFill>
                  <a:srgbClr val="2A2A2A"/>
                </a:solidFill>
              </a:rPr>
              <a:t>Change </a:t>
            </a:r>
            <a:r>
              <a:rPr lang="en-US" sz="2400" dirty="0" err="1">
                <a:solidFill>
                  <a:srgbClr val="E20007"/>
                </a:solidFill>
              </a:rPr>
              <a:t>R.layout.main</a:t>
            </a:r>
            <a:r>
              <a:rPr lang="en-US" sz="2400" dirty="0">
                <a:solidFill>
                  <a:srgbClr val="2A2A2A"/>
                </a:solidFill>
              </a:rPr>
              <a:t> to </a:t>
            </a:r>
            <a:r>
              <a:rPr lang="en-US" sz="2400" dirty="0" err="1">
                <a:solidFill>
                  <a:srgbClr val="E20007"/>
                </a:solidFill>
              </a:rPr>
              <a:t>R.layout.yourlinearviewname</a:t>
            </a:r>
            <a:r>
              <a:rPr lang="en-US" sz="2400" dirty="0">
                <a:solidFill>
                  <a:srgbClr val="2A2A2A"/>
                </a:solidFill>
              </a:rPr>
              <a:t>. In my case its </a:t>
            </a:r>
            <a:r>
              <a:rPr lang="en-US" sz="2400" dirty="0" err="1" smtClean="0">
                <a:solidFill>
                  <a:srgbClr val="E20007"/>
                </a:solidFill>
              </a:rPr>
              <a:t>R.layout.linear_layout</a:t>
            </a:r>
            <a:endParaRPr lang="en-US" sz="2400" dirty="0" smtClean="0">
              <a:solidFill>
                <a:srgbClr val="E20007"/>
              </a:solidFill>
            </a:endParaRPr>
          </a:p>
          <a:p>
            <a:pPr marL="457200" indent="-457200">
              <a:buFont typeface="+mj-ea"/>
              <a:buAutoNum type="circleNumDbPlain" startAt="4"/>
            </a:pPr>
            <a:r>
              <a:rPr lang="en-US" sz="2400" dirty="0">
                <a:solidFill>
                  <a:srgbClr val="000000"/>
                </a:solidFill>
              </a:rPr>
              <a:t>To run the application, </a:t>
            </a:r>
            <a:r>
              <a:rPr lang="en-US" sz="2400" b="1" dirty="0">
                <a:solidFill>
                  <a:srgbClr val="000000"/>
                </a:solidFill>
              </a:rPr>
              <a:t>right click on the project -&gt; Run As -&gt; 1. Android Application</a:t>
            </a:r>
            <a:r>
              <a:rPr lang="en-US" sz="2400" dirty="0">
                <a:solidFill>
                  <a:srgbClr val="000000"/>
                </a:solidFill>
              </a:rPr>
              <a:t>. You should see your newly created linear layout in the emulator.</a:t>
            </a:r>
            <a:endParaRPr lang="en-US" sz="24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6895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fr-FR" sz="2800" b="1" dirty="0" err="1" smtClean="0">
                <a:solidFill>
                  <a:srgbClr val="000000"/>
                </a:solidFill>
                <a:latin typeface="Arial"/>
                <a:cs typeface="Arial"/>
              </a:rPr>
              <a:t>AndroidLayoutsActivity.java</a:t>
            </a:r>
            <a:endParaRPr lang="en-US" sz="2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31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838200"/>
            <a:ext cx="8458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5A5DB"/>
                </a:solidFill>
                <a:latin typeface="Consolas-Bold"/>
              </a:rPr>
              <a:t>package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com.example.androidlayouts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da-DK" b="1" dirty="0">
                <a:solidFill>
                  <a:srgbClr val="15A5DB"/>
                </a:solidFill>
                <a:latin typeface="Consolas-Bold"/>
              </a:rPr>
              <a:t>import</a:t>
            </a:r>
            <a:r>
              <a:rPr lang="da-DK" dirty="0">
                <a:solidFill>
                  <a:prstClr val="black"/>
                </a:solidFill>
                <a:latin typeface="Consolas"/>
              </a:rPr>
              <a:t> </a:t>
            </a:r>
            <a:r>
              <a:rPr lang="da-DK" dirty="0" err="1">
                <a:solidFill>
                  <a:prstClr val="black"/>
                </a:solidFill>
                <a:latin typeface="Consolas"/>
              </a:rPr>
              <a:t>android.app.Activity</a:t>
            </a:r>
            <a:r>
              <a:rPr lang="da-DK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de-DE" b="1" dirty="0" err="1">
                <a:solidFill>
                  <a:srgbClr val="15A5DB"/>
                </a:solidFill>
                <a:latin typeface="Consolas-Bold"/>
              </a:rPr>
              <a:t>import</a:t>
            </a:r>
            <a:r>
              <a:rPr lang="de-DE" dirty="0">
                <a:solidFill>
                  <a:prstClr val="black"/>
                </a:solidFill>
                <a:latin typeface="Consolas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Consolas"/>
              </a:rPr>
              <a:t>android.os.Bundle</a:t>
            </a:r>
            <a:r>
              <a:rPr lang="de-DE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b="1" dirty="0">
                <a:solidFill>
                  <a:srgbClr val="15A5DB"/>
                </a:solidFill>
                <a:latin typeface="Consolas-Bold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class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AndroidLayoutsActivity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extends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Activity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@Override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void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onCreate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(Bundle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savedInstanceState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)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b="1" dirty="0" err="1">
                <a:solidFill>
                  <a:srgbClr val="15A5DB"/>
                </a:solidFill>
                <a:latin typeface="Consolas-Bold"/>
              </a:rPr>
              <a:t>super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.onCreate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savedInstanceState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setContentView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R.layout.linear_layout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}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4686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fr-FR" sz="2800" b="1" dirty="0" smtClean="0">
                <a:solidFill>
                  <a:srgbClr val="000000"/>
                </a:solidFill>
                <a:latin typeface="Arial"/>
                <a:cs typeface="Arial"/>
              </a:rPr>
              <a:t>Output</a:t>
            </a:r>
            <a:endParaRPr lang="en-US" sz="2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32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linear_layout_outp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7" y="685800"/>
            <a:ext cx="6273800" cy="5332730"/>
          </a:xfrm>
          <a:prstGeom prst="rect">
            <a:avLst/>
          </a:prstGeom>
        </p:spPr>
      </p:pic>
      <p:pic>
        <p:nvPicPr>
          <p:cNvPr id="14" name="Picture 13" descr="linear_layout_sketc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685800"/>
            <a:ext cx="4724400" cy="5283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162800" y="51054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0881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655320" y="1231642"/>
            <a:ext cx="7467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spcBef>
                <a:spcPts val="1200"/>
              </a:spcBef>
              <a:buFont typeface="Arial" charset="0"/>
              <a:buNone/>
            </a:pPr>
            <a:endParaRPr lang="en-US" sz="18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Recruit 70 “Best Fit” Consulting Employees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a Marketing team dedicated to recruiting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Formalize training program for new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fully functioning offshore recruiting team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Implement call quality feedback loops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Coach and Mentor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Improve daily efficiency for recruiting team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66701" y="228600"/>
            <a:ext cx="8610599" cy="7620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3200" b="1" dirty="0" smtClean="0">
                <a:solidFill>
                  <a:srgbClr val="000000"/>
                </a:solidFill>
                <a:latin typeface="Arial"/>
                <a:cs typeface="Arial"/>
              </a:rPr>
              <a:t>Topic #7.1</a:t>
            </a:r>
            <a:endParaRPr lang="en-US" sz="3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33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5" descr="android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71800"/>
            <a:ext cx="5105400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685800" y="2209800"/>
            <a:ext cx="7772400" cy="990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Relative Layouts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4191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fr-FR" sz="2800" b="1" dirty="0" err="1" smtClean="0">
                <a:solidFill>
                  <a:srgbClr val="000000"/>
                </a:solidFill>
                <a:latin typeface="Arial"/>
                <a:cs typeface="Arial"/>
              </a:rPr>
              <a:t>What</a:t>
            </a:r>
            <a:r>
              <a:rPr lang="fr-FR" sz="28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fr-FR" sz="2800" b="1" dirty="0" err="1" smtClean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lang="fr-FR" sz="2800" b="1" dirty="0" smtClean="0">
                <a:solidFill>
                  <a:srgbClr val="000000"/>
                </a:solidFill>
                <a:latin typeface="Arial"/>
                <a:cs typeface="Arial"/>
              </a:rPr>
              <a:t> Relative </a:t>
            </a:r>
            <a:r>
              <a:rPr lang="fr-FR" sz="2800" b="1" dirty="0" err="1" smtClean="0">
                <a:solidFill>
                  <a:srgbClr val="000000"/>
                </a:solidFill>
                <a:latin typeface="Arial"/>
                <a:cs typeface="Arial"/>
              </a:rPr>
              <a:t>Layout</a:t>
            </a:r>
            <a:r>
              <a:rPr lang="fr-FR" sz="2800" b="1" dirty="0">
                <a:solidFill>
                  <a:srgbClr val="000000"/>
                </a:solidFill>
                <a:latin typeface="Arial"/>
                <a:cs typeface="Arial"/>
              </a:rPr>
              <a:t>?</a:t>
            </a:r>
            <a:endParaRPr lang="en-US" sz="2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34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7" name="Picture 6" descr="Screen Shot 2014-03-19 at 3.41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4648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2400" y="990600"/>
            <a:ext cx="88392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14600" y="1752600"/>
            <a:ext cx="64770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14600" y="2286000"/>
            <a:ext cx="6477000" cy="1066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162800" y="4495800"/>
            <a:ext cx="1981200" cy="1295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9424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fr-FR" sz="2800" b="1" dirty="0">
                <a:solidFill>
                  <a:srgbClr val="000000"/>
                </a:solidFill>
                <a:latin typeface="Arial"/>
                <a:cs typeface="Arial"/>
              </a:rPr>
              <a:t>Relative </a:t>
            </a:r>
            <a:r>
              <a:rPr lang="fr-FR" sz="2800" b="1" dirty="0" err="1">
                <a:solidFill>
                  <a:srgbClr val="000000"/>
                </a:solidFill>
                <a:latin typeface="Arial"/>
                <a:cs typeface="Arial"/>
              </a:rPr>
              <a:t>Layout</a:t>
            </a:r>
            <a:endParaRPr lang="en-US" sz="2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35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7" name="Picture 6" descr="Screen Shot 2014-03-19 at 3.44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7600"/>
            <a:ext cx="9144000" cy="4902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858000" y="5181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9035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fr-FR" sz="2800" b="1" dirty="0">
                <a:solidFill>
                  <a:srgbClr val="000000"/>
                </a:solidFill>
                <a:latin typeface="Arial"/>
                <a:cs typeface="Arial"/>
              </a:rPr>
              <a:t>Relative </a:t>
            </a:r>
            <a:r>
              <a:rPr lang="fr-FR" sz="2800" b="1" dirty="0" err="1">
                <a:solidFill>
                  <a:srgbClr val="000000"/>
                </a:solidFill>
                <a:latin typeface="Arial"/>
                <a:cs typeface="Arial"/>
              </a:rPr>
              <a:t>Layout</a:t>
            </a:r>
            <a:endParaRPr lang="en-US" sz="2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36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3.45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50929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762000"/>
            <a:ext cx="9144000" cy="152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24200" y="1676400"/>
            <a:ext cx="2819400" cy="4343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43600" y="4876800"/>
            <a:ext cx="381000" cy="1143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715000" y="609600"/>
            <a:ext cx="3352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096000" y="1600200"/>
            <a:ext cx="2895600" cy="1143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477000" y="2743200"/>
            <a:ext cx="19050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62800" y="52578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1258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7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fr-FR" sz="2800" b="1" dirty="0">
                <a:solidFill>
                  <a:srgbClr val="000000"/>
                </a:solidFill>
                <a:latin typeface="Arial"/>
                <a:cs typeface="Arial"/>
              </a:rPr>
              <a:t>Relative </a:t>
            </a:r>
            <a:r>
              <a:rPr lang="fr-FR" sz="2800" b="1" dirty="0" err="1">
                <a:solidFill>
                  <a:srgbClr val="000000"/>
                </a:solidFill>
                <a:latin typeface="Arial"/>
                <a:cs typeface="Arial"/>
              </a:rPr>
              <a:t>Layout</a:t>
            </a:r>
            <a:endParaRPr lang="en-US" sz="2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37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3.47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400"/>
            <a:ext cx="9144000" cy="475256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58000" y="5105400"/>
            <a:ext cx="228600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1258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fr-FR" sz="2800" b="1" dirty="0">
                <a:solidFill>
                  <a:srgbClr val="000000"/>
                </a:solidFill>
                <a:latin typeface="Arial"/>
                <a:cs typeface="Arial"/>
              </a:rPr>
              <a:t>Relative </a:t>
            </a:r>
            <a:r>
              <a:rPr lang="fr-FR" sz="2800" b="1" dirty="0" err="1">
                <a:solidFill>
                  <a:srgbClr val="000000"/>
                </a:solidFill>
                <a:latin typeface="Arial"/>
                <a:cs typeface="Arial"/>
              </a:rPr>
              <a:t>Layout</a:t>
            </a:r>
            <a:endParaRPr lang="en-US" sz="2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38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3.50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200"/>
            <a:ext cx="9144000" cy="46645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71800" y="3276600"/>
            <a:ext cx="41910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8000" y="5181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1258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fr-FR" sz="2800" b="1" dirty="0">
                <a:solidFill>
                  <a:srgbClr val="000000"/>
                </a:solidFill>
                <a:latin typeface="Arial"/>
                <a:cs typeface="Arial"/>
              </a:rPr>
              <a:t>Relative </a:t>
            </a:r>
            <a:r>
              <a:rPr lang="fr-FR" sz="2800" b="1" dirty="0" err="1">
                <a:solidFill>
                  <a:srgbClr val="000000"/>
                </a:solidFill>
                <a:latin typeface="Arial"/>
                <a:cs typeface="Arial"/>
              </a:rPr>
              <a:t>Layout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39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3.51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0"/>
            <a:ext cx="9144000" cy="480950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971800" y="3276600"/>
            <a:ext cx="41910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58000" y="5181600"/>
            <a:ext cx="2286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7656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655320" y="1231642"/>
            <a:ext cx="7467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spcBef>
                <a:spcPts val="1200"/>
              </a:spcBef>
              <a:buFont typeface="Arial" charset="0"/>
              <a:buNone/>
            </a:pPr>
            <a:endParaRPr lang="en-US" sz="18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Recruit 70 “Best Fit” Consulting Employees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a Marketing team dedicated to recruiting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Formalize training program for new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fully functioning offshore recruiting team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Implement call quality feedback loops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Coach and Mentor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Improve daily efficiency for recruiting team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6700" y="1231642"/>
            <a:ext cx="8610600" cy="48643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Blip>
                <a:blip r:embed="rId4"/>
              </a:buBlip>
            </a:pPr>
            <a:r>
              <a:rPr lang="en-US" sz="2400" dirty="0" smtClean="0">
                <a:solidFill>
                  <a:srgbClr val="FF0000"/>
                </a:solidFill>
              </a:rPr>
              <a:t>Id ;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Blip>
                <a:blip r:embed="rId4"/>
              </a:buBlip>
            </a:pPr>
            <a:r>
              <a:rPr lang="en-US" sz="2400" dirty="0" err="1" smtClean="0">
                <a:solidFill>
                  <a:srgbClr val="FF0000"/>
                </a:solidFill>
              </a:rPr>
              <a:t>Layout_height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Blip>
                <a:blip r:embed="rId4"/>
              </a:buBlip>
            </a:pPr>
            <a:r>
              <a:rPr lang="en-US" sz="2400" dirty="0" err="1" smtClean="0">
                <a:solidFill>
                  <a:srgbClr val="FF0000"/>
                </a:solidFill>
              </a:rPr>
              <a:t>Laout</a:t>
            </a:r>
            <a:r>
              <a:rPr lang="en-US" sz="2400" dirty="0" smtClean="0">
                <a:solidFill>
                  <a:srgbClr val="FF0000"/>
                </a:solidFill>
              </a:rPr>
              <a:t> _width</a:t>
            </a:r>
            <a:endParaRPr lang="en-US" sz="2400" dirty="0" smtClean="0">
              <a:solidFill>
                <a:prstClr val="black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2000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66701" y="228600"/>
            <a:ext cx="8610599" cy="7620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lvl="0" algn="ctr">
              <a:defRPr/>
            </a:pPr>
            <a:r>
              <a:rPr lang="en-US" sz="3200" b="1" dirty="0" err="1" smtClean="0">
                <a:solidFill>
                  <a:srgbClr val="000000"/>
                </a:solidFill>
                <a:latin typeface="Arial"/>
                <a:cs typeface="Arial"/>
              </a:rPr>
              <a:t>Imporatant</a:t>
            </a:r>
            <a:r>
              <a:rPr lang="en-US" sz="3200" b="1" dirty="0" smtClean="0">
                <a:solidFill>
                  <a:srgbClr val="000000"/>
                </a:solidFill>
                <a:latin typeface="Arial"/>
                <a:cs typeface="Arial"/>
              </a:rPr>
              <a:t> Properties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4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6769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fr-FR" sz="2800" b="1" dirty="0">
                <a:solidFill>
                  <a:srgbClr val="000000"/>
                </a:solidFill>
                <a:latin typeface="Arial"/>
                <a:cs typeface="Arial"/>
              </a:rPr>
              <a:t>Relative </a:t>
            </a:r>
            <a:r>
              <a:rPr lang="fr-FR" sz="2800" b="1" dirty="0" err="1">
                <a:solidFill>
                  <a:srgbClr val="000000"/>
                </a:solidFill>
                <a:latin typeface="Arial"/>
                <a:cs typeface="Arial"/>
              </a:rPr>
              <a:t>Layout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40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3.52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900"/>
            <a:ext cx="9144000" cy="487926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971800" y="3124200"/>
            <a:ext cx="4191000" cy="304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58000" y="5105400"/>
            <a:ext cx="228600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7656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fr-FR" sz="2800" b="1" dirty="0">
                <a:solidFill>
                  <a:srgbClr val="000000"/>
                </a:solidFill>
                <a:latin typeface="Arial"/>
                <a:cs typeface="Arial"/>
              </a:rPr>
              <a:t>Relative </a:t>
            </a:r>
            <a:r>
              <a:rPr lang="fr-FR" sz="2800" b="1" dirty="0" err="1">
                <a:solidFill>
                  <a:srgbClr val="000000"/>
                </a:solidFill>
                <a:latin typeface="Arial"/>
                <a:cs typeface="Arial"/>
              </a:rPr>
              <a:t>Layout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41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3.53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700"/>
            <a:ext cx="9144000" cy="479855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971800" y="2971800"/>
            <a:ext cx="4191000" cy="152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58000" y="5181600"/>
            <a:ext cx="2286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7656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fr-FR" sz="2800" b="1" dirty="0">
                <a:solidFill>
                  <a:srgbClr val="000000"/>
                </a:solidFill>
                <a:latin typeface="Arial"/>
                <a:cs typeface="Arial"/>
              </a:rPr>
              <a:t>Relative </a:t>
            </a:r>
            <a:r>
              <a:rPr lang="fr-FR" sz="2800" b="1" dirty="0" err="1">
                <a:solidFill>
                  <a:srgbClr val="000000"/>
                </a:solidFill>
                <a:latin typeface="Arial"/>
                <a:cs typeface="Arial"/>
              </a:rPr>
              <a:t>Layout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42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3.57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508499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05200" y="1447800"/>
            <a:ext cx="56388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8000" y="4953000"/>
            <a:ext cx="2286000" cy="1066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7656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fr-FR" sz="2800" b="1" dirty="0">
                <a:solidFill>
                  <a:srgbClr val="000000"/>
                </a:solidFill>
                <a:latin typeface="Arial"/>
                <a:cs typeface="Arial"/>
              </a:rPr>
              <a:t>Relative </a:t>
            </a:r>
            <a:r>
              <a:rPr lang="fr-FR" sz="2800" b="1" dirty="0" err="1">
                <a:solidFill>
                  <a:srgbClr val="000000"/>
                </a:solidFill>
                <a:latin typeface="Arial"/>
                <a:cs typeface="Arial"/>
              </a:rPr>
              <a:t>Layout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43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4.02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100"/>
            <a:ext cx="9144000" cy="474388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858000" y="5105400"/>
            <a:ext cx="228600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7656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fr-FR" sz="2800" b="1" dirty="0">
                <a:solidFill>
                  <a:srgbClr val="000000"/>
                </a:solidFill>
                <a:latin typeface="Arial"/>
                <a:cs typeface="Arial"/>
              </a:rPr>
              <a:t>Relative </a:t>
            </a:r>
            <a:r>
              <a:rPr lang="fr-FR" sz="2800" b="1">
                <a:solidFill>
                  <a:srgbClr val="000000"/>
                </a:solidFill>
                <a:latin typeface="Arial"/>
                <a:cs typeface="Arial"/>
              </a:rPr>
              <a:t>Layout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44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7" name="Picture 6" descr="Screen Shot 2014-03-19 at 4.04.5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900"/>
            <a:ext cx="9144000" cy="488616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858000" y="5181600"/>
            <a:ext cx="2286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358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 smtClean="0">
                <a:solidFill>
                  <a:srgbClr val="2E2E2E"/>
                </a:solidFill>
                <a:latin typeface="ArialMT"/>
              </a:rPr>
              <a:t>RelativeLayout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– Example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45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4.08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7209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858000" y="5181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9463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 smtClean="0">
                <a:solidFill>
                  <a:srgbClr val="2E2E2E"/>
                </a:solidFill>
                <a:latin typeface="ArialMT"/>
              </a:rPr>
              <a:t>RelativeLayout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– Example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46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4.09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700"/>
            <a:ext cx="9144000" cy="503918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858000" y="5181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9463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 smtClean="0">
                <a:solidFill>
                  <a:srgbClr val="2E2E2E"/>
                </a:solidFill>
                <a:latin typeface="ArialMT"/>
              </a:rPr>
              <a:t>RelativeLayout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– Example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47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4.13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200"/>
            <a:ext cx="9144000" cy="491397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858000" y="5181600"/>
            <a:ext cx="2286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9463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 smtClean="0">
                <a:solidFill>
                  <a:srgbClr val="2E2E2E"/>
                </a:solidFill>
                <a:latin typeface="ArialMT"/>
              </a:rPr>
              <a:t>RelativeLayout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– Example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48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4.14.0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51" y="609600"/>
            <a:ext cx="9389951" cy="5486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29200" y="685800"/>
            <a:ext cx="3657600" cy="533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8000" y="5181600"/>
            <a:ext cx="22860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9463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 smtClean="0">
                <a:solidFill>
                  <a:srgbClr val="2E2E2E"/>
                </a:solidFill>
                <a:latin typeface="ArialMT"/>
              </a:rPr>
              <a:t>RelativeLayout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– Example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49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7" name="Picture 6" descr="Screen Shot 2014-03-19 at 4.14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33145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86600" y="685800"/>
            <a:ext cx="228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91000" y="3200400"/>
            <a:ext cx="2971800" cy="2895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58000" y="5105400"/>
            <a:ext cx="228600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6833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28600" y="11750"/>
            <a:ext cx="8610599" cy="4572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lvl="0" algn="ctr">
              <a:defRPr/>
            </a:pPr>
            <a:r>
              <a:rPr lang="en-US" sz="2800" b="1" dirty="0" smtClean="0">
                <a:solidFill>
                  <a:srgbClr val="000000"/>
                </a:solidFill>
                <a:latin typeface="Arial"/>
                <a:cs typeface="Arial"/>
              </a:rPr>
              <a:t>View Structure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5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 descr="Screen Shot 2014-03-19 at 2.46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029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762000"/>
            <a:ext cx="6019800" cy="609600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8600" y="1524000"/>
            <a:ext cx="4114800" cy="3581400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572000" y="1752600"/>
            <a:ext cx="4572000" cy="1524000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72000" y="3352800"/>
            <a:ext cx="4572000" cy="1524000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162800" y="5181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7114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6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 smtClean="0">
                <a:solidFill>
                  <a:srgbClr val="2E2E2E"/>
                </a:solidFill>
                <a:latin typeface="ArialMT"/>
              </a:rPr>
              <a:t>RelativeLayout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– Example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50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4.15.5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838200"/>
            <a:ext cx="9555626" cy="48006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858000" y="5181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7227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rgbClr val="2E2E2E"/>
                </a:solidFill>
                <a:latin typeface="ArialMT"/>
              </a:rPr>
              <a:t>Layouts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51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4.21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525000" cy="551943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257800" y="1295400"/>
            <a:ext cx="3886200" cy="472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543800" y="52578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8893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Layouts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52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4.22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448800" cy="544221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48600" y="5334000"/>
            <a:ext cx="1524000" cy="762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8893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rgbClr val="2E2E2E"/>
                </a:solidFill>
                <a:latin typeface="ArialMT"/>
              </a:rPr>
              <a:t>Margin v/s Padding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53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4.26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3" y="685800"/>
            <a:ext cx="9106647" cy="5438300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2209800" y="4572000"/>
            <a:ext cx="1752600" cy="381000"/>
          </a:xfrm>
          <a:prstGeom prst="wedgeRoundRectCallout">
            <a:avLst>
              <a:gd name="adj1" fmla="val -84935"/>
              <a:gd name="adj2" fmla="val -60948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Padding set=50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162800" y="52578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8893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rgbClr val="2E2E2E"/>
                </a:solidFill>
                <a:latin typeface="ArialMT"/>
              </a:rPr>
              <a:t>Margin v/s Padding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54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4.27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410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858000" y="5410200"/>
            <a:ext cx="1981200" cy="685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8893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rgbClr val="2E2E2E"/>
                </a:solidFill>
                <a:latin typeface="ArialMT"/>
              </a:rPr>
              <a:t>Margin v/s Padding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55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4.27.5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314088"/>
          </a:xfrm>
          <a:prstGeom prst="rect">
            <a:avLst/>
          </a:prstGeom>
        </p:spPr>
      </p:pic>
      <p:sp>
        <p:nvSpPr>
          <p:cNvPr id="14" name="Rounded Rectangular Callout 13"/>
          <p:cNvSpPr/>
          <p:nvPr/>
        </p:nvSpPr>
        <p:spPr>
          <a:xfrm>
            <a:off x="3352800" y="4648200"/>
            <a:ext cx="1752600" cy="381000"/>
          </a:xfrm>
          <a:prstGeom prst="wedgeRoundRectCallout">
            <a:avLst>
              <a:gd name="adj1" fmla="val -84935"/>
              <a:gd name="adj2" fmla="val -60948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Margin set=50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162800" y="52578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9100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 smtClean="0">
                <a:solidFill>
                  <a:srgbClr val="000000"/>
                </a:solidFill>
                <a:latin typeface="ArialMT"/>
              </a:rPr>
              <a:t>RelativeLayout</a:t>
            </a:r>
            <a:r>
              <a:rPr lang="en-US" sz="2800" b="1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2800" b="1" dirty="0">
                <a:solidFill>
                  <a:srgbClr val="2E2E2E"/>
                </a:solidFill>
                <a:latin typeface="ArialMT"/>
              </a:rPr>
              <a:t>– 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Example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56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8382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75260" y="685801"/>
            <a:ext cx="8793480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sz="2400" dirty="0" smtClean="0">
                <a:solidFill>
                  <a:srgbClr val="2A2A2A"/>
                </a:solidFill>
                <a:latin typeface="Times-Roman"/>
              </a:rPr>
              <a:t>In 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a relative layout every element arranges itself relative to other elements or a parent element. As an example, lets consider the layout defined below. </a:t>
            </a:r>
            <a:endParaRPr lang="en-US" sz="2400" dirty="0" smtClean="0">
              <a:solidFill>
                <a:srgbClr val="2A2A2A"/>
              </a:solidFill>
              <a:latin typeface="Times-Roman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sz="2400" dirty="0" smtClean="0">
                <a:solidFill>
                  <a:srgbClr val="2A2A2A"/>
                </a:solidFill>
                <a:latin typeface="Times-Roman"/>
              </a:rPr>
              <a:t>The 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“</a:t>
            </a:r>
            <a:r>
              <a:rPr lang="en-US" sz="2400" dirty="0">
                <a:solidFill>
                  <a:srgbClr val="E20007"/>
                </a:solidFill>
                <a:latin typeface="Times-Roman"/>
              </a:rPr>
              <a:t>Cancel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” button is placed relatively, to the </a:t>
            </a:r>
            <a:r>
              <a:rPr lang="en-US" sz="2400" dirty="0">
                <a:solidFill>
                  <a:srgbClr val="E20007"/>
                </a:solidFill>
                <a:latin typeface="Times-Roman"/>
              </a:rPr>
              <a:t>right of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 the “</a:t>
            </a:r>
            <a:r>
              <a:rPr lang="en-US" sz="2400" dirty="0">
                <a:solidFill>
                  <a:srgbClr val="E20007"/>
                </a:solidFill>
                <a:latin typeface="Times-Roman"/>
              </a:rPr>
              <a:t>Login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” button </a:t>
            </a:r>
            <a:r>
              <a:rPr lang="en-US" sz="2400" dirty="0" err="1" smtClean="0">
                <a:solidFill>
                  <a:srgbClr val="E20007"/>
                </a:solidFill>
                <a:latin typeface="Times-Roman"/>
              </a:rPr>
              <a:t>parallelly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. </a:t>
            </a:r>
            <a:endParaRPr lang="en-US" sz="2400" dirty="0" smtClean="0">
              <a:solidFill>
                <a:srgbClr val="2A2A2A"/>
              </a:solidFill>
              <a:latin typeface="Times-Roman"/>
            </a:endParaRPr>
          </a:p>
          <a:p>
            <a:pPr marL="457200" indent="-457200">
              <a:buFont typeface="+mj-ea"/>
              <a:buAutoNum type="circleNumDbPlain"/>
            </a:pPr>
            <a:r>
              <a:rPr lang="en-US" sz="2400" dirty="0" smtClean="0">
                <a:solidFill>
                  <a:srgbClr val="2A2A2A"/>
                </a:solidFill>
                <a:latin typeface="Times-Roman"/>
              </a:rPr>
              <a:t>Here 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is the code snippet that achieves the mentioned alignment (Right of Login button </a:t>
            </a:r>
            <a:r>
              <a:rPr lang="en-US" sz="2400" dirty="0" smtClean="0">
                <a:solidFill>
                  <a:srgbClr val="2A2A2A"/>
                </a:solidFill>
                <a:latin typeface="Times-Roman"/>
              </a:rPr>
              <a:t>parallel)</a:t>
            </a:r>
          </a:p>
          <a:p>
            <a:pPr algn="just"/>
            <a:r>
              <a:rPr lang="en-US" sz="2400" dirty="0">
                <a:solidFill>
                  <a:srgbClr val="2A2A2A"/>
                </a:solidFill>
                <a:latin typeface="Times-Roman"/>
              </a:rPr>
              <a:t>Example code </a:t>
            </a:r>
            <a:r>
              <a:rPr lang="en-US" sz="2400" dirty="0" smtClean="0">
                <a:solidFill>
                  <a:srgbClr val="2A2A2A"/>
                </a:solidFill>
                <a:latin typeface="Times-Roman"/>
              </a:rPr>
              <a:t>snippet</a:t>
            </a:r>
          </a:p>
          <a:p>
            <a:pPr algn="just"/>
            <a:endParaRPr lang="en-US" sz="2400" dirty="0">
              <a:solidFill>
                <a:srgbClr val="2A2A2A"/>
              </a:solidFill>
              <a:latin typeface="Times-Roman"/>
            </a:endParaRPr>
          </a:p>
          <a:p>
            <a:r>
              <a:rPr lang="it-IT" sz="20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it-IT" sz="2000" b="1" dirty="0">
                <a:solidFill>
                  <a:srgbClr val="15A5DB"/>
                </a:solidFill>
                <a:latin typeface="Consolas-Bold"/>
              </a:rPr>
              <a:t>Button</a:t>
            </a:r>
            <a:r>
              <a:rPr lang="it-IT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it-IT" sz="2000" dirty="0" err="1">
                <a:solidFill>
                  <a:srgbClr val="6D6D6D"/>
                </a:solidFill>
                <a:latin typeface="Consolas"/>
              </a:rPr>
              <a:t>android:id</a:t>
            </a:r>
            <a:r>
              <a:rPr lang="it-IT" sz="20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it-IT" sz="2000" dirty="0">
                <a:solidFill>
                  <a:srgbClr val="0C6AFC"/>
                </a:solidFill>
                <a:latin typeface="Consolas"/>
              </a:rPr>
              <a:t>"@+id/</a:t>
            </a:r>
            <a:r>
              <a:rPr lang="it-IT" sz="2000" dirty="0" err="1">
                <a:solidFill>
                  <a:srgbClr val="0C6AFC"/>
                </a:solidFill>
                <a:latin typeface="Consolas"/>
              </a:rPr>
              <a:t>btnLogin</a:t>
            </a:r>
            <a:r>
              <a:rPr lang="it-IT" sz="20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it-IT" sz="2000" dirty="0">
                <a:solidFill>
                  <a:prstClr val="black"/>
                </a:solidFill>
                <a:latin typeface="Consolas"/>
              </a:rPr>
              <a:t> ..&gt;&lt;/</a:t>
            </a:r>
            <a:r>
              <a:rPr lang="it-IT" sz="2000" b="1" dirty="0">
                <a:solidFill>
                  <a:srgbClr val="15A5DB"/>
                </a:solidFill>
                <a:latin typeface="Consolas-Bold"/>
              </a:rPr>
              <a:t>Button</a:t>
            </a:r>
            <a:r>
              <a:rPr lang="it-IT" sz="2000" dirty="0" smtClean="0">
                <a:solidFill>
                  <a:prstClr val="black"/>
                </a:solidFill>
                <a:latin typeface="Consolas"/>
              </a:rPr>
              <a:t>&gt;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sz="2000" b="1" dirty="0">
                <a:solidFill>
                  <a:srgbClr val="15A5DB"/>
                </a:solidFill>
                <a:latin typeface="Consolas-Bold"/>
              </a:rPr>
              <a:t>Button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srgbClr val="6D6D6D"/>
                </a:solidFill>
                <a:latin typeface="Consolas"/>
              </a:rPr>
              <a:t>android:layout_toRightOf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2000" dirty="0">
                <a:solidFill>
                  <a:srgbClr val="0C6AFC"/>
                </a:solidFill>
                <a:latin typeface="Consolas"/>
              </a:rPr>
              <a:t>"@id/</a:t>
            </a:r>
            <a:r>
              <a:rPr lang="en-US" sz="2000" dirty="0" err="1">
                <a:solidFill>
                  <a:srgbClr val="0C6AFC"/>
                </a:solidFill>
                <a:latin typeface="Consolas"/>
              </a:rPr>
              <a:t>btnLogin</a:t>
            </a:r>
            <a:r>
              <a:rPr lang="en-US" sz="2000" dirty="0">
                <a:solidFill>
                  <a:srgbClr val="0C6AFC"/>
                </a:solidFill>
                <a:latin typeface="Consolas"/>
              </a:rPr>
              <a:t>"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r>
              <a:rPr lang="fr-FR" sz="2000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fr-FR" sz="2000" dirty="0" err="1">
                <a:solidFill>
                  <a:srgbClr val="6D6D6D"/>
                </a:solidFill>
                <a:latin typeface="Consolas"/>
              </a:rPr>
              <a:t>android:layout_alignTop</a:t>
            </a:r>
            <a:r>
              <a:rPr lang="fr-FR" sz="20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2000" dirty="0">
                <a:solidFill>
                  <a:srgbClr val="0C6AFC"/>
                </a:solidFill>
                <a:latin typeface="Consolas"/>
              </a:rPr>
              <a:t>"@id/</a:t>
            </a:r>
            <a:r>
              <a:rPr lang="fr-FR" sz="2000" dirty="0" err="1">
                <a:solidFill>
                  <a:srgbClr val="0C6AFC"/>
                </a:solidFill>
                <a:latin typeface="Consolas"/>
              </a:rPr>
              <a:t>btnLogin</a:t>
            </a:r>
            <a:r>
              <a:rPr lang="fr-FR" sz="20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fr-FR" sz="2000" dirty="0">
                <a:solidFill>
                  <a:prstClr val="black"/>
                </a:solidFill>
                <a:latin typeface="Consolas"/>
              </a:rPr>
              <a:t> ..&gt;&lt;/</a:t>
            </a:r>
            <a:r>
              <a:rPr lang="fr-FR" sz="2000" b="1" dirty="0" err="1">
                <a:solidFill>
                  <a:srgbClr val="15A5DB"/>
                </a:solidFill>
                <a:latin typeface="Consolas-Bold"/>
              </a:rPr>
              <a:t>Button</a:t>
            </a:r>
            <a:r>
              <a:rPr lang="fr-FR" sz="2000" dirty="0">
                <a:solidFill>
                  <a:prstClr val="black"/>
                </a:solidFill>
                <a:latin typeface="Consolas"/>
              </a:rPr>
              <a:t>&gt;</a:t>
            </a:r>
            <a:r>
              <a:rPr lang="fr-FR" sz="2400" dirty="0">
                <a:solidFill>
                  <a:prstClr val="black"/>
                </a:solidFill>
                <a:latin typeface="Consolas"/>
              </a:rPr>
              <a:t>	</a:t>
            </a:r>
          </a:p>
          <a:p>
            <a:pPr marL="457200" indent="-457200">
              <a:buFont typeface="+mj-ea"/>
              <a:buAutoNum type="circleNumDbPlain"/>
            </a:pP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4887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 smtClean="0">
                <a:solidFill>
                  <a:srgbClr val="2E2E2E"/>
                </a:solidFill>
                <a:latin typeface="ArialMT"/>
              </a:rPr>
              <a:t>RelativeLayout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– Example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57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7" name="Picture 6" descr="relative_layout_sketc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787400"/>
            <a:ext cx="7366000" cy="5270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477000" y="5181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2770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 smtClean="0">
                <a:solidFill>
                  <a:srgbClr val="2E2E2E"/>
                </a:solidFill>
                <a:latin typeface="ArialMT"/>
              </a:rPr>
              <a:t>RelativeLayout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 </a:t>
            </a:r>
            <a:r>
              <a:rPr lang="en-US" sz="2800" b="1" dirty="0">
                <a:solidFill>
                  <a:srgbClr val="2E2E2E"/>
                </a:solidFill>
                <a:latin typeface="ArialMT"/>
              </a:rPr>
              <a:t>– 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Example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58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8382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75260" y="685801"/>
            <a:ext cx="8793480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US" sz="2400" dirty="0">
                <a:solidFill>
                  <a:srgbClr val="2A2A2A"/>
                </a:solidFill>
                <a:latin typeface="Times-Roman"/>
              </a:rPr>
              <a:t>Here are the steps to create a relative layout</a:t>
            </a:r>
          </a:p>
          <a:p>
            <a:pPr marL="457200" indent="-457200" algn="just">
              <a:buFont typeface="+mj-ea"/>
              <a:buAutoNum type="circleNumDbPlain"/>
            </a:pPr>
            <a:r>
              <a:rPr lang="en-US" sz="2400" dirty="0" smtClean="0">
                <a:solidFill>
                  <a:srgbClr val="2A2A2A"/>
                </a:solidFill>
                <a:latin typeface="Times-Roman"/>
              </a:rPr>
              <a:t>Create 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a new project File -&gt; New -&gt; Android Project</a:t>
            </a:r>
            <a:r>
              <a:rPr lang="en-US" sz="2400" dirty="0" smtClean="0">
                <a:solidFill>
                  <a:srgbClr val="2A2A2A"/>
                </a:solidFill>
                <a:latin typeface="Times-Roman"/>
              </a:rPr>
              <a:t> In 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Package Explorer right click on </a:t>
            </a:r>
            <a:r>
              <a:rPr lang="en-US" sz="2400" dirty="0">
                <a:solidFill>
                  <a:srgbClr val="E20007"/>
                </a:solidFill>
                <a:latin typeface="Times-Roman"/>
              </a:rPr>
              <a:t>res/layout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 folder and create a new Android XML File and name it as you wish. </a:t>
            </a:r>
            <a:endParaRPr lang="en-US" sz="2400" dirty="0" smtClean="0">
              <a:solidFill>
                <a:srgbClr val="2A2A2A"/>
              </a:solidFill>
              <a:latin typeface="Times-Roman"/>
            </a:endParaRPr>
          </a:p>
          <a:p>
            <a:pPr marL="457200" indent="-457200" algn="just">
              <a:buFont typeface="+mj-ea"/>
              <a:buAutoNum type="circleNumDbPlain"/>
            </a:pPr>
            <a:endParaRPr lang="en-US" sz="2400" dirty="0" smtClean="0">
              <a:solidFill>
                <a:srgbClr val="2A2A2A"/>
              </a:solidFill>
              <a:latin typeface="Times-Roman"/>
            </a:endParaRPr>
          </a:p>
          <a:p>
            <a:pPr marL="457200" indent="-457200" algn="just">
              <a:buFont typeface="+mj-ea"/>
              <a:buAutoNum type="circleNumDbPlain"/>
            </a:pPr>
            <a:r>
              <a:rPr lang="en-US" sz="2400" dirty="0" smtClean="0">
                <a:solidFill>
                  <a:srgbClr val="2A2A2A"/>
                </a:solidFill>
                <a:latin typeface="Times-Roman"/>
              </a:rPr>
              <a:t>I 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am naming it as “</a:t>
            </a:r>
            <a:r>
              <a:rPr lang="en-US" sz="2400" dirty="0" err="1">
                <a:solidFill>
                  <a:srgbClr val="2A2A2A"/>
                </a:solidFill>
                <a:latin typeface="Times-Roman"/>
              </a:rPr>
              <a:t>relative_layout.xml</a:t>
            </a:r>
            <a:r>
              <a:rPr lang="en-US" sz="2400" dirty="0" smtClean="0">
                <a:solidFill>
                  <a:srgbClr val="2A2A2A"/>
                </a:solidFill>
                <a:latin typeface="Times-Roman"/>
              </a:rPr>
              <a:t>” </a:t>
            </a:r>
            <a:r>
              <a:rPr lang="en-US" sz="2400" b="1" dirty="0">
                <a:solidFill>
                  <a:srgbClr val="2A2A2A"/>
                </a:solidFill>
                <a:latin typeface="Times-Roman"/>
              </a:rPr>
              <a:t>res/layout -&gt; Right Click -&gt; New -&gt; Android XML </a:t>
            </a:r>
            <a:r>
              <a:rPr lang="en-US" sz="2400" b="1" dirty="0" smtClean="0">
                <a:solidFill>
                  <a:srgbClr val="2A2A2A"/>
                </a:solidFill>
                <a:latin typeface="Times-Roman"/>
              </a:rPr>
              <a:t>File</a:t>
            </a:r>
          </a:p>
          <a:p>
            <a:pPr marL="457200" indent="-457200" algn="just">
              <a:buFont typeface="+mj-ea"/>
              <a:buAutoNum type="circleNumDbPlain"/>
            </a:pPr>
            <a:endParaRPr lang="en-US" sz="2400" dirty="0">
              <a:solidFill>
                <a:srgbClr val="2A2A2A"/>
              </a:solidFill>
              <a:latin typeface="Times-Roman"/>
            </a:endParaRPr>
          </a:p>
          <a:p>
            <a:pPr marL="457200" indent="-457200" algn="just">
              <a:buFont typeface="+mj-ea"/>
              <a:buAutoNum type="circleNumDbPlain"/>
            </a:pPr>
            <a:r>
              <a:rPr lang="en-US" sz="2400" dirty="0" smtClean="0">
                <a:solidFill>
                  <a:srgbClr val="2A2A2A"/>
                </a:solidFill>
                <a:latin typeface="Times-Roman"/>
              </a:rPr>
              <a:t>Now 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open newly created xml file (in my case “</a:t>
            </a:r>
            <a:r>
              <a:rPr lang="en-US" sz="2400" dirty="0" err="1">
                <a:solidFill>
                  <a:srgbClr val="E20007"/>
                </a:solidFill>
                <a:latin typeface="Times-Roman"/>
              </a:rPr>
              <a:t>relative_layout.xml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”) and type the following code.</a:t>
            </a:r>
            <a:r>
              <a:rPr lang="fr-FR" sz="2400" dirty="0">
                <a:solidFill>
                  <a:prstClr val="black"/>
                </a:solidFill>
                <a:latin typeface="Consolas"/>
              </a:rPr>
              <a:t>	</a:t>
            </a:r>
          </a:p>
          <a:p>
            <a:pPr marL="457200" indent="-457200">
              <a:buFont typeface="+mj-ea"/>
              <a:buAutoNum type="circleNumDbPlain"/>
            </a:pP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854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dirty="0" err="1">
                <a:solidFill>
                  <a:schemeClr val="bg1"/>
                </a:solidFill>
              </a:rPr>
              <a:t>relative_layout.xml</a:t>
            </a:r>
            <a:endParaRPr lang="en-US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59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" y="762000"/>
            <a:ext cx="8458200" cy="4370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/>
              <a:t>&lt;</a:t>
            </a:r>
            <a:r>
              <a:rPr lang="fr-FR" sz="20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fr-FR" sz="2000" b="1" dirty="0" err="1">
                <a:solidFill>
                  <a:srgbClr val="15A5DB"/>
                </a:solidFill>
                <a:latin typeface="Consolas-Bold"/>
              </a:rPr>
              <a:t>RelativeLayout</a:t>
            </a:r>
            <a:r>
              <a:rPr lang="fr-FR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fr-FR" sz="2000" dirty="0" err="1">
                <a:solidFill>
                  <a:srgbClr val="6D6D6D"/>
                </a:solidFill>
                <a:latin typeface="Consolas"/>
              </a:rPr>
              <a:t>xmlns:android</a:t>
            </a:r>
            <a:r>
              <a:rPr lang="fr-FR" sz="20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sz="20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fr-FR" sz="2000" dirty="0">
                <a:solidFill>
                  <a:srgbClr val="0C6AFC"/>
                </a:solidFill>
                <a:latin typeface="Consolas"/>
                <a:hlinkClick r:id="rId4"/>
              </a:rPr>
              <a:t>http://schemas.android.com/apk/res/android"</a:t>
            </a:r>
            <a:endParaRPr lang="fr-FR" sz="2000" dirty="0">
              <a:solidFill>
                <a:prstClr val="black"/>
              </a:solidFill>
              <a:latin typeface="Consolas"/>
              <a:hlinkClick r:id="rId4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            </a:t>
            </a:r>
            <a:r>
              <a:rPr lang="en-US" sz="2000" dirty="0" err="1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20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2000" dirty="0" err="1">
                <a:solidFill>
                  <a:srgbClr val="0C6AFC"/>
                </a:solidFill>
                <a:latin typeface="Consolas"/>
              </a:rPr>
              <a:t>fill_parent</a:t>
            </a:r>
            <a:r>
              <a:rPr lang="en-US" sz="2000" dirty="0">
                <a:solidFill>
                  <a:srgbClr val="0C6AFC"/>
                </a:solidFill>
                <a:latin typeface="Consolas"/>
              </a:rPr>
              <a:t>"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                </a:t>
            </a:r>
            <a:r>
              <a:rPr lang="en-US" sz="2000" dirty="0" err="1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2000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sz="2000" dirty="0" err="1" smtClean="0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sz="2000" dirty="0" smtClean="0">
                <a:solidFill>
                  <a:srgbClr val="0C6AFC"/>
                </a:solidFill>
                <a:latin typeface="Consolas"/>
              </a:rPr>
              <a:t>”</a:t>
            </a:r>
            <a:r>
              <a:rPr lang="en-US" sz="2000" dirty="0" smtClean="0">
                <a:solidFill>
                  <a:prstClr val="black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b="1" dirty="0" err="1">
                <a:solidFill>
                  <a:srgbClr val="15A5DB"/>
                </a:solidFill>
                <a:latin typeface="Consolas-Bold"/>
              </a:rPr>
              <a:t>TextView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"@+id/label"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dirty="0" err="1" smtClean="0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 smtClean="0">
                <a:solidFill>
                  <a:srgbClr val="0C6AFC"/>
                </a:solidFill>
                <a:latin typeface="Consolas"/>
              </a:rPr>
              <a:t>fill_parent</a:t>
            </a:r>
            <a:r>
              <a:rPr lang="en-US" dirty="0" smtClean="0">
                <a:solidFill>
                  <a:srgbClr val="0C6AFC"/>
                </a:solidFill>
                <a:latin typeface="Consolas"/>
              </a:rPr>
              <a:t>”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Consolas"/>
              </a:rPr>
              <a:t> </a:t>
            </a:r>
            <a:r>
              <a:rPr lang="en-US" dirty="0" err="1" smtClean="0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endParaRPr lang="en-US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dirty="0" err="1" smtClean="0">
                <a:solidFill>
                  <a:srgbClr val="6D6D6D"/>
                </a:solidFill>
                <a:latin typeface="Consolas"/>
              </a:rPr>
              <a:t>android:text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"Email"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/&gt;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b="1" dirty="0" err="1">
                <a:solidFill>
                  <a:srgbClr val="15A5DB"/>
                </a:solidFill>
                <a:latin typeface="Consolas-Bold"/>
              </a:rPr>
              <a:t>EditText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"@+id/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inputEmail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 smtClean="0">
                <a:solidFill>
                  <a:srgbClr val="0C6AFC"/>
                </a:solidFill>
                <a:latin typeface="Consolas"/>
              </a:rPr>
              <a:t>fill_parent</a:t>
            </a:r>
            <a:r>
              <a:rPr lang="en-US" dirty="0" smtClean="0">
                <a:solidFill>
                  <a:srgbClr val="0C6AFC"/>
                </a:solidFill>
                <a:latin typeface="Consolas"/>
              </a:rPr>
              <a:t>”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 err="1" smtClean="0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endParaRPr lang="en-US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dirty="0" err="1" smtClean="0">
                <a:solidFill>
                  <a:srgbClr val="6D6D6D"/>
                </a:solidFill>
                <a:latin typeface="Consolas"/>
              </a:rPr>
              <a:t>android:layout_below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"@id/label"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/&gt;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9160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View Structure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6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7" name="Picture 6" descr="Screen Shot 2014-03-19 at 2.49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1" y="838200"/>
            <a:ext cx="10085294" cy="51345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85800" y="609600"/>
            <a:ext cx="8305800" cy="457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29200" y="2514600"/>
            <a:ext cx="3810000" cy="609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29200" y="3200400"/>
            <a:ext cx="3810000" cy="609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05400" y="4267200"/>
            <a:ext cx="3810000" cy="609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924800" y="4953000"/>
            <a:ext cx="2209800" cy="1066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5561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dirty="0" err="1">
                <a:solidFill>
                  <a:schemeClr val="bg1"/>
                </a:solidFill>
              </a:rPr>
              <a:t>relative_layout.xml</a:t>
            </a:r>
            <a:endParaRPr lang="en-US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60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" y="762000"/>
            <a:ext cx="8458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&lt;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 &lt;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Button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fr-FR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android:layout_toRightOf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"@id/</a:t>
            </a:r>
            <a:r>
              <a:rPr lang="fr-FR" dirty="0" err="1">
                <a:solidFill>
                  <a:srgbClr val="0C6AFC"/>
                </a:solidFill>
                <a:latin typeface="Consolas"/>
              </a:rPr>
              <a:t>btnLogin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</a:t>
            </a:r>
            <a:endParaRPr lang="fr-FR" dirty="0">
              <a:solidFill>
                <a:prstClr val="black"/>
              </a:solidFill>
              <a:latin typeface="Consolas"/>
            </a:endParaRPr>
          </a:p>
          <a:p>
            <a:r>
              <a:rPr lang="fr-FR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android:layout_alignTop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"@id/</a:t>
            </a:r>
            <a:r>
              <a:rPr lang="fr-FR" dirty="0" err="1">
                <a:solidFill>
                  <a:srgbClr val="0C6AFC"/>
                </a:solidFill>
                <a:latin typeface="Consolas"/>
              </a:rPr>
              <a:t>btnLogin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  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android:text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"Cancel"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 /&gt;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&lt;</a:t>
            </a:r>
            <a:r>
              <a:rPr lang="en-US" b="1" dirty="0">
                <a:solidFill>
                  <a:srgbClr val="15A5DB"/>
                </a:solidFill>
                <a:latin typeface="Consolas-Bold"/>
              </a:rPr>
              <a:t>Button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android:layout_alignParentBottom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"true"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android:text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"Register new Account"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fr-FR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android:layout_centerHorizontal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</a:t>
            </a:r>
            <a:r>
              <a:rPr lang="fr-FR" dirty="0" err="1">
                <a:solidFill>
                  <a:srgbClr val="0C6AFC"/>
                </a:solidFill>
                <a:latin typeface="Consolas"/>
              </a:rPr>
              <a:t>true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/</a:t>
            </a:r>
            <a:r>
              <a:rPr lang="fr-FR" dirty="0" smtClean="0">
                <a:solidFill>
                  <a:prstClr val="black"/>
                </a:solidFill>
                <a:latin typeface="Consolas"/>
              </a:rPr>
              <a:t>&gt;</a:t>
            </a:r>
          </a:p>
          <a:p>
            <a:endParaRPr lang="fr-FR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&lt;/</a:t>
            </a:r>
            <a:r>
              <a:rPr lang="en-US" b="1" dirty="0" err="1">
                <a:solidFill>
                  <a:srgbClr val="15A5DB"/>
                </a:solidFill>
                <a:latin typeface="Consolas-Bold"/>
              </a:rPr>
              <a:t>RelativeLayout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&gt;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   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5332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 smtClean="0">
                <a:solidFill>
                  <a:srgbClr val="2E2E2E"/>
                </a:solidFill>
                <a:latin typeface="ArialMT"/>
              </a:rPr>
              <a:t>RelativeLayout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 </a:t>
            </a:r>
            <a:r>
              <a:rPr lang="en-US" sz="2800" b="1" dirty="0">
                <a:solidFill>
                  <a:srgbClr val="2E2E2E"/>
                </a:solidFill>
                <a:latin typeface="ArialMT"/>
              </a:rPr>
              <a:t>– 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Example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61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8382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75260" y="685801"/>
            <a:ext cx="8793480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457200" indent="-457200" algn="just">
              <a:buFont typeface="+mj-ea"/>
              <a:buAutoNum type="circleNumDbPlain" startAt="4"/>
            </a:pPr>
            <a:r>
              <a:rPr lang="en-US" sz="2400" dirty="0" smtClean="0">
                <a:solidFill>
                  <a:srgbClr val="2A2A2A"/>
                </a:solidFill>
                <a:latin typeface="Times-Roman"/>
              </a:rPr>
              <a:t>Same 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like before open your </a:t>
            </a:r>
            <a:r>
              <a:rPr lang="en-US" sz="2400" dirty="0" err="1">
                <a:solidFill>
                  <a:srgbClr val="2A2A2A"/>
                </a:solidFill>
                <a:latin typeface="Times-Roman"/>
              </a:rPr>
              <a:t>MainActivity.java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 file and set the layout to your newly created relative layout file. In my case its </a:t>
            </a:r>
            <a:r>
              <a:rPr lang="en-US" sz="2400" dirty="0" err="1">
                <a:solidFill>
                  <a:srgbClr val="E20007"/>
                </a:solidFill>
                <a:latin typeface="Times-Roman"/>
              </a:rPr>
              <a:t>R.layout.relative_layout</a:t>
            </a:r>
            <a:endParaRPr lang="en-US" sz="2400" dirty="0">
              <a:solidFill>
                <a:srgbClr val="2A2A2A"/>
              </a:solidFill>
              <a:latin typeface="Times-Roman"/>
            </a:endParaRPr>
          </a:p>
          <a:p>
            <a:endParaRPr lang="en-US" sz="24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400" dirty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2400" dirty="0" err="1" smtClean="0">
                <a:solidFill>
                  <a:prstClr val="black"/>
                </a:solidFill>
                <a:latin typeface="Consolas"/>
              </a:rPr>
              <a:t>setContentView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400" dirty="0" err="1">
                <a:solidFill>
                  <a:prstClr val="black"/>
                </a:solidFill>
                <a:latin typeface="Consolas"/>
              </a:rPr>
              <a:t>R.layout.relative_layout</a:t>
            </a:r>
            <a:r>
              <a:rPr lang="en-US" sz="2400" dirty="0">
                <a:solidFill>
                  <a:prstClr val="black"/>
                </a:solidFill>
                <a:latin typeface="Consolas"/>
              </a:rPr>
              <a:t>);	</a:t>
            </a:r>
          </a:p>
          <a:p>
            <a:pPr marL="457200" indent="-457200" algn="just">
              <a:buFont typeface="+mj-ea"/>
              <a:buAutoNum type="circleNumDbPlain" startAt="4"/>
            </a:pPr>
            <a:r>
              <a:rPr lang="en-US" sz="2400" dirty="0" smtClean="0">
                <a:solidFill>
                  <a:srgbClr val="2A2A2A"/>
                </a:solidFill>
                <a:latin typeface="Times-Roman"/>
              </a:rPr>
              <a:t>To 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run the application, </a:t>
            </a:r>
            <a:r>
              <a:rPr lang="en-US" sz="2400" b="1" dirty="0">
                <a:solidFill>
                  <a:srgbClr val="2A2A2A"/>
                </a:solidFill>
                <a:latin typeface="Times-Roman"/>
              </a:rPr>
              <a:t>right click on the project -&gt; Run As -&gt; 1. Android Application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. You should see your newly created relative layout in the emulator.</a:t>
            </a:r>
            <a:r>
              <a:rPr lang="fr-FR" sz="2400" dirty="0">
                <a:solidFill>
                  <a:prstClr val="black"/>
                </a:solidFill>
                <a:latin typeface="Consolas"/>
              </a:rPr>
              <a:t>	</a:t>
            </a:r>
          </a:p>
          <a:p>
            <a:pPr marL="457200" indent="-457200">
              <a:buFont typeface="+mj-ea"/>
              <a:buAutoNum type="circleNumDbPlain" startAt="4"/>
            </a:pP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078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fr-FR" sz="2800" b="1" dirty="0" smtClean="0">
                <a:solidFill>
                  <a:srgbClr val="000000"/>
                </a:solidFill>
                <a:latin typeface="Arial"/>
                <a:cs typeface="Arial"/>
              </a:rPr>
              <a:t>Output</a:t>
            </a:r>
            <a:endParaRPr lang="en-US" sz="2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62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7" name="Picture 6" descr="relative_layout_outp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5181600" cy="5377803"/>
          </a:xfrm>
          <a:prstGeom prst="rect">
            <a:avLst/>
          </a:prstGeom>
        </p:spPr>
      </p:pic>
      <p:pic>
        <p:nvPicPr>
          <p:cNvPr id="15" name="Picture 14" descr="relative_layout_sketc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533400"/>
            <a:ext cx="4876800" cy="55626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59812" y="52578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0372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655320" y="1231642"/>
            <a:ext cx="7467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spcBef>
                <a:spcPts val="1200"/>
              </a:spcBef>
              <a:buFont typeface="Arial" charset="0"/>
              <a:buNone/>
            </a:pPr>
            <a:endParaRPr lang="en-US" sz="18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Recruit 70 “Best Fit” Consulting Employees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a Marketing team dedicated to recruiting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Formalize training program for new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fully functioning offshore recruiting team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Implement call quality feedback loops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Coach and Mentor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Improve daily efficiency for recruiting team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66701" y="228600"/>
            <a:ext cx="8610599" cy="7620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3200" b="1" dirty="0" smtClean="0">
                <a:solidFill>
                  <a:srgbClr val="000000"/>
                </a:solidFill>
                <a:latin typeface="Arial"/>
                <a:cs typeface="Arial"/>
              </a:rPr>
              <a:t>Topic #7.2</a:t>
            </a:r>
            <a:endParaRPr lang="en-US" sz="3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63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5" descr="android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71800"/>
            <a:ext cx="5105400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685800" y="2209800"/>
            <a:ext cx="7772400" cy="990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Table Layout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3014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rgbClr val="2E2E2E"/>
                </a:solidFill>
                <a:latin typeface="ArialMT"/>
              </a:rPr>
              <a:t>Table Layout</a:t>
            </a: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64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4.49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100"/>
            <a:ext cx="9144000" cy="500133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34412" y="52578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583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rgbClr val="2E2E2E"/>
                </a:solidFill>
                <a:latin typeface="ArialMT"/>
              </a:rPr>
              <a:t>Table Layout</a:t>
            </a: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65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4.50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8600" y="1219200"/>
            <a:ext cx="4114800" cy="2438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29200" y="3048000"/>
            <a:ext cx="3810000" cy="228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400" y="3657600"/>
            <a:ext cx="3581400" cy="2057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029200" y="3276600"/>
            <a:ext cx="3810000" cy="228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86200" y="4191000"/>
            <a:ext cx="5257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886200" y="4572000"/>
            <a:ext cx="5257800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10000" y="4953000"/>
            <a:ext cx="5313082" cy="381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132918" y="52578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4877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 animBg="1"/>
      <p:bldP spid="14" grpId="0" animBg="1"/>
      <p:bldP spid="19" grpId="0" animBg="1"/>
      <p:bldP spid="2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rgbClr val="2E2E2E"/>
                </a:solidFill>
                <a:latin typeface="ArialMT"/>
              </a:rPr>
              <a:t>Table Layout</a:t>
            </a: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66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7" name="Picture 6" descr="Screen Shot 2014-03-19 at 4.53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486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828800"/>
            <a:ext cx="4495800" cy="685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76800" y="685800"/>
            <a:ext cx="4038600" cy="2667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2514600"/>
            <a:ext cx="4495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581400"/>
            <a:ext cx="4495800" cy="990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76800" y="3352800"/>
            <a:ext cx="4038600" cy="2667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53835" y="52578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956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xit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 animBg="1"/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rgbClr val="2E2E2E"/>
                </a:solidFill>
                <a:latin typeface="ArialMT"/>
              </a:rPr>
              <a:t>Table Layout</a:t>
            </a: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67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4.57.4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21989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86200" y="3733800"/>
            <a:ext cx="4800600" cy="1066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41882" y="51054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5911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srgbClr val="2E2E2E"/>
                </a:solidFill>
                <a:latin typeface="ArialMT"/>
              </a:rPr>
              <a:t>Table Layout</a:t>
            </a: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68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4.59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2042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2800" y="5181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5911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Table Layout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69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19 at 5.03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334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2800" y="5181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5911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 smtClean="0">
                <a:solidFill>
                  <a:srgbClr val="2E2E2E"/>
                </a:solidFill>
                <a:latin typeface="ArialMT"/>
              </a:rPr>
              <a:t>LinearLayout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-How to Use it?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7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7" name="Picture 6" descr="Screen Shot 2014-03-19 at 2.53.3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464949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2800" y="4800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8082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Table Layout</a:t>
            </a: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70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8382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</p:txBody>
      </p:sp>
      <p:pic>
        <p:nvPicPr>
          <p:cNvPr id="11" name="Picture 10" descr="Screen Shot 2014-03-20 at 5.15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20387588">
            <a:off x="3008288" y="3541572"/>
            <a:ext cx="2453600" cy="2072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50847" y="53340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4181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Table Layout</a:t>
            </a: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71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8382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</p:txBody>
      </p:sp>
      <p:pic>
        <p:nvPicPr>
          <p:cNvPr id="11" name="Picture 10" descr="Screen Shot 2014-03-20 at 5.17.2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26479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350498">
            <a:off x="2823109" y="2707247"/>
            <a:ext cx="2299677" cy="2243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/>
          <p:cNvSpPr/>
          <p:nvPr/>
        </p:nvSpPr>
        <p:spPr>
          <a:xfrm>
            <a:off x="3352800" y="5029200"/>
            <a:ext cx="1676400" cy="533400"/>
          </a:xfrm>
          <a:prstGeom prst="wedgeRoundRectCallout">
            <a:avLst>
              <a:gd name="adj1" fmla="val -86192"/>
              <a:gd name="adj2" fmla="val -20080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span used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162800" y="5181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4181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Table Layout</a:t>
            </a: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72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8382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</p:txBody>
      </p:sp>
      <p:pic>
        <p:nvPicPr>
          <p:cNvPr id="11" name="Picture 10" descr="Screen Shot 2014-03-20 at 5.19.3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4906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162800" y="5181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5146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Table Layout</a:t>
            </a: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73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8382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</p:txBody>
      </p:sp>
      <p:pic>
        <p:nvPicPr>
          <p:cNvPr id="5" name="Picture 4" descr="Screen Shot 2014-03-20 at 5.21.0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088399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648200" y="4724400"/>
            <a:ext cx="2286000" cy="685800"/>
          </a:xfrm>
          <a:prstGeom prst="wedgeRoundRectCallout">
            <a:avLst>
              <a:gd name="adj1" fmla="val 76862"/>
              <a:gd name="adj2" fmla="val -23951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Want to shift to column no 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132918" y="5181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9472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Table Layout</a:t>
            </a: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74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8382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</p:txBody>
      </p:sp>
      <p:pic>
        <p:nvPicPr>
          <p:cNvPr id="5" name="Picture 4" descr="Screen Shot 2014-03-20 at 5.22.2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029200"/>
          </a:xfrm>
          <a:prstGeom prst="rect">
            <a:avLst/>
          </a:prstGeom>
        </p:spPr>
      </p:pic>
      <p:sp>
        <p:nvSpPr>
          <p:cNvPr id="14" name="Rounded Rectangular Callout 13"/>
          <p:cNvSpPr/>
          <p:nvPr/>
        </p:nvSpPr>
        <p:spPr>
          <a:xfrm>
            <a:off x="5029200" y="4953000"/>
            <a:ext cx="1905000" cy="457200"/>
          </a:xfrm>
          <a:prstGeom prst="wedgeRoundRectCallout">
            <a:avLst>
              <a:gd name="adj1" fmla="val 92548"/>
              <a:gd name="adj2" fmla="val -45846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Now its shifted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138894" y="5181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9472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Table Layout</a:t>
            </a: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75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8382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</p:txBody>
      </p:sp>
      <p:pic>
        <p:nvPicPr>
          <p:cNvPr id="5" name="Picture 4" descr="Screen Shot 2014-03-20 at 5.25.5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1816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43376" y="5181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9472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Example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76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8382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</p:txBody>
      </p:sp>
      <p:pic>
        <p:nvPicPr>
          <p:cNvPr id="5" name="Picture 4" descr="Screen Shot 2014-03-20 at 5.26.5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15579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28435" y="5181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9472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Example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77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8382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</p:txBody>
      </p:sp>
      <p:pic>
        <p:nvPicPr>
          <p:cNvPr id="5" name="Picture 4" descr="Screen Shot 2014-03-20 at 5.27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233961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62000" y="2133600"/>
            <a:ext cx="28956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15336">
            <a:off x="3737054" y="2466879"/>
            <a:ext cx="1257049" cy="954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/>
          <p:cNvSpPr/>
          <p:nvPr/>
        </p:nvSpPr>
        <p:spPr>
          <a:xfrm>
            <a:off x="3962400" y="5029200"/>
            <a:ext cx="1447800" cy="609600"/>
          </a:xfrm>
          <a:prstGeom prst="wedgeRoundRectCallout">
            <a:avLst>
              <a:gd name="adj1" fmla="val 43740"/>
              <a:gd name="adj2" fmla="val -37050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column1 Visible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162800" y="5181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9472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Table Layout</a:t>
            </a: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78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8382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</p:txBody>
      </p:sp>
      <p:pic>
        <p:nvPicPr>
          <p:cNvPr id="5" name="Picture 4" descr="Screen Shot 2014-03-20 at 5.29.5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015446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85800" y="2286000"/>
            <a:ext cx="3352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ular Callout 14"/>
          <p:cNvSpPr/>
          <p:nvPr/>
        </p:nvSpPr>
        <p:spPr>
          <a:xfrm>
            <a:off x="3962400" y="5029200"/>
            <a:ext cx="1676400" cy="609600"/>
          </a:xfrm>
          <a:prstGeom prst="wedgeRoundRectCallout">
            <a:avLst>
              <a:gd name="adj1" fmla="val 43740"/>
              <a:gd name="adj2" fmla="val -37050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None columns are visible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162800" y="5181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7176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 smtClean="0">
                <a:solidFill>
                  <a:srgbClr val="2E2E2E"/>
                </a:solidFill>
                <a:latin typeface="ArialMT"/>
              </a:rPr>
              <a:t>TableLayout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 </a:t>
            </a:r>
            <a:r>
              <a:rPr lang="en-US" sz="2800" b="1" dirty="0">
                <a:solidFill>
                  <a:srgbClr val="2E2E2E"/>
                </a:solidFill>
                <a:latin typeface="ArialMT"/>
              </a:rPr>
              <a:t>– 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Example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79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8382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75260" y="685801"/>
            <a:ext cx="8793480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457200" indent="-457200" algn="just">
              <a:buFont typeface="+mj-ea"/>
              <a:buAutoNum type="circleNumDbPlain"/>
            </a:pPr>
            <a:r>
              <a:rPr lang="en-US" sz="2400" dirty="0">
                <a:solidFill>
                  <a:srgbClr val="2A2A2A"/>
                </a:solidFill>
                <a:latin typeface="Times-Roman"/>
              </a:rPr>
              <a:t>Create a new project </a:t>
            </a:r>
            <a:r>
              <a:rPr lang="en-US" sz="2400" b="1" dirty="0">
                <a:solidFill>
                  <a:srgbClr val="2A2A2A"/>
                </a:solidFill>
                <a:latin typeface="Times-Roman"/>
              </a:rPr>
              <a:t>File -&gt; New -&gt; Android </a:t>
            </a:r>
            <a:r>
              <a:rPr lang="en-US" sz="2400" b="1" dirty="0" smtClean="0">
                <a:solidFill>
                  <a:srgbClr val="2A2A2A"/>
                </a:solidFill>
                <a:latin typeface="Times-Roman"/>
              </a:rPr>
              <a:t>Project</a:t>
            </a:r>
            <a:endParaRPr lang="en-US" sz="2400" dirty="0">
              <a:solidFill>
                <a:srgbClr val="2A2A2A"/>
              </a:solidFill>
              <a:latin typeface="Times-Roman"/>
            </a:endParaRPr>
          </a:p>
          <a:p>
            <a:pPr marL="457200" indent="-457200" algn="just">
              <a:buFont typeface="+mj-ea"/>
              <a:buAutoNum type="circleNumDbPlain"/>
            </a:pPr>
            <a:r>
              <a:rPr lang="en-US" sz="2400" dirty="0" smtClean="0">
                <a:solidFill>
                  <a:srgbClr val="2A2A2A"/>
                </a:solidFill>
                <a:latin typeface="Times-Roman"/>
              </a:rPr>
              <a:t>In 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Package Explorer right click on res/layout folder and create a new Android XML File and name it as you wish. </a:t>
            </a:r>
            <a:endParaRPr lang="en-US" sz="2400" dirty="0" smtClean="0">
              <a:solidFill>
                <a:srgbClr val="2A2A2A"/>
              </a:solidFill>
              <a:latin typeface="Times-Roman"/>
            </a:endParaRPr>
          </a:p>
          <a:p>
            <a:pPr marL="457200" indent="-457200" algn="just">
              <a:buFont typeface="+mj-ea"/>
              <a:buAutoNum type="circleNumDbPlain"/>
            </a:pPr>
            <a:r>
              <a:rPr lang="en-US" sz="2400" dirty="0" smtClean="0">
                <a:solidFill>
                  <a:srgbClr val="2A2A2A"/>
                </a:solidFill>
                <a:latin typeface="Times-Roman"/>
              </a:rPr>
              <a:t>I 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am naming it as “</a:t>
            </a:r>
            <a:r>
              <a:rPr lang="en-US" sz="2400" dirty="0" err="1">
                <a:solidFill>
                  <a:srgbClr val="2A2A2A"/>
                </a:solidFill>
                <a:latin typeface="Times-Roman"/>
              </a:rPr>
              <a:t>table_layout.xml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” </a:t>
            </a:r>
            <a:r>
              <a:rPr lang="en-US" sz="2400" b="1" dirty="0">
                <a:solidFill>
                  <a:srgbClr val="2A2A2A"/>
                </a:solidFill>
                <a:latin typeface="Times-Roman"/>
              </a:rPr>
              <a:t>res/layout -&gt; Right Click -&gt; New -&gt; Android XML </a:t>
            </a:r>
            <a:r>
              <a:rPr lang="en-US" sz="2400" b="1" dirty="0" smtClean="0">
                <a:solidFill>
                  <a:srgbClr val="2A2A2A"/>
                </a:solidFill>
                <a:latin typeface="Times-Roman"/>
              </a:rPr>
              <a:t>File</a:t>
            </a:r>
            <a:endParaRPr lang="en-US" sz="2400" dirty="0">
              <a:solidFill>
                <a:srgbClr val="2A2A2A"/>
              </a:solidFill>
              <a:latin typeface="Times-Roman"/>
            </a:endParaRPr>
          </a:p>
          <a:p>
            <a:pPr marL="457200" indent="-457200" algn="just">
              <a:buFont typeface="+mj-ea"/>
              <a:buAutoNum type="circleNumDbPlain"/>
            </a:pPr>
            <a:r>
              <a:rPr lang="en-US" sz="2400" dirty="0" smtClean="0">
                <a:solidFill>
                  <a:srgbClr val="2A2A2A"/>
                </a:solidFill>
                <a:latin typeface="Times-Roman"/>
              </a:rPr>
              <a:t>Now 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open newly created xml file (in my case “</a:t>
            </a:r>
            <a:r>
              <a:rPr lang="en-US" sz="2400" dirty="0" err="1">
                <a:solidFill>
                  <a:srgbClr val="E20007"/>
                </a:solidFill>
                <a:latin typeface="Times-Roman"/>
              </a:rPr>
              <a:t>table_layout.xml</a:t>
            </a:r>
            <a:r>
              <a:rPr lang="en-US" sz="2400" dirty="0">
                <a:solidFill>
                  <a:srgbClr val="2A2A2A"/>
                </a:solidFill>
                <a:latin typeface="Times-Roman"/>
              </a:rPr>
              <a:t>”) and type the following code.</a:t>
            </a: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5107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 smtClean="0">
                <a:solidFill>
                  <a:srgbClr val="2E2E2E"/>
                </a:solidFill>
                <a:latin typeface="ArialMT"/>
              </a:rPr>
              <a:t>Importatnt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 Property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8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7" name="Picture 6" descr="Screen Shot 2014-03-19 at 2.55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464150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2800" y="4800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8082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dirty="0" err="1" smtClean="0">
                <a:solidFill>
                  <a:schemeClr val="bg1"/>
                </a:solidFill>
              </a:rPr>
              <a:t>table_layout.xml</a:t>
            </a:r>
            <a:endParaRPr lang="en-US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80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762000"/>
            <a:ext cx="8915400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&lt;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b="1" dirty="0" err="1">
                <a:solidFill>
                  <a:srgbClr val="15A5DB"/>
                </a:solidFill>
                <a:latin typeface="Consolas-Bold"/>
              </a:rPr>
              <a:t>TableLayout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fr-FR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xmlns:android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</a:t>
            </a:r>
            <a:r>
              <a:rPr lang="fr-FR" dirty="0">
                <a:solidFill>
                  <a:srgbClr val="0C6AFC"/>
                </a:solidFill>
                <a:latin typeface="Consolas"/>
                <a:hlinkClick r:id="rId4"/>
              </a:rPr>
              <a:t>http://schemas.android.com/apk/res/android"</a:t>
            </a:r>
            <a:r>
              <a:rPr lang="fr-FR" dirty="0">
                <a:solidFill>
                  <a:prstClr val="black"/>
                </a:solidFill>
                <a:latin typeface="Consolas"/>
                <a:hlinkClick r:id="rId4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match_parent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match_parent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android:shrinkColumns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"*"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  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android:stretchColumns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"*"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android:background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"#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ffffff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&gt; 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dirty="0">
                <a:solidFill>
                  <a:srgbClr val="88B012"/>
                </a:solidFill>
                <a:latin typeface="Consolas"/>
              </a:rPr>
              <a:t>&lt;!-- Row 1 with single column --&gt;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pl-PL" dirty="0">
                <a:solidFill>
                  <a:prstClr val="black"/>
                </a:solidFill>
                <a:latin typeface="Consolas"/>
              </a:rPr>
              <a:t>    &lt;</a:t>
            </a:r>
            <a:r>
              <a:rPr lang="pl-PL" b="1" dirty="0" err="1">
                <a:solidFill>
                  <a:srgbClr val="15A5DB"/>
                </a:solidFill>
                <a:latin typeface="Consolas-Bold"/>
              </a:rPr>
              <a:t>TableRow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fill_parent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fr-FR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android:gravity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</a:t>
            </a:r>
            <a:r>
              <a:rPr lang="fr-FR" dirty="0" err="1">
                <a:solidFill>
                  <a:srgbClr val="0C6AFC"/>
                </a:solidFill>
                <a:latin typeface="Consolas"/>
              </a:rPr>
              <a:t>center_horizontal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&gt;  </a:t>
            </a:r>
          </a:p>
          <a:p>
            <a:r>
              <a:rPr lang="pl-PL" dirty="0">
                <a:solidFill>
                  <a:prstClr val="black"/>
                </a:solidFill>
                <a:latin typeface="Consolas"/>
              </a:rPr>
              <a:t>        &lt;</a:t>
            </a:r>
            <a:r>
              <a:rPr lang="pl-PL" b="1" dirty="0" err="1">
                <a:solidFill>
                  <a:srgbClr val="15A5DB"/>
                </a:solidFill>
                <a:latin typeface="Consolas-Bold"/>
              </a:rPr>
              <a:t>TextView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match_parent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fr-FR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android:textSize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"18dp"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 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android:text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</a:t>
            </a:r>
            <a:r>
              <a:rPr lang="fr-FR" dirty="0" err="1">
                <a:solidFill>
                  <a:srgbClr val="0C6AFC"/>
                </a:solidFill>
                <a:latin typeface="Consolas"/>
              </a:rPr>
              <a:t>Row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 1"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  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android:layout_span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"3"</a:t>
            </a:r>
            <a:endParaRPr lang="fr-FR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android:padding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"18dip"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android:background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"#b0b0b0"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fr-FR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android:textColor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"#000"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/&gt;  </a:t>
            </a:r>
          </a:p>
          <a:p>
            <a:r>
              <a:rPr lang="pl-PL" dirty="0">
                <a:solidFill>
                  <a:prstClr val="black"/>
                </a:solidFill>
                <a:latin typeface="Consolas"/>
              </a:rPr>
              <a:t>    &lt;/</a:t>
            </a:r>
            <a:r>
              <a:rPr lang="pl-PL" b="1" dirty="0" err="1">
                <a:solidFill>
                  <a:srgbClr val="15A5DB"/>
                </a:solidFill>
                <a:latin typeface="Consolas-Bold"/>
              </a:rPr>
              <a:t>TableRow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&gt;  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   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1408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dirty="0" err="1" smtClean="0">
                <a:solidFill>
                  <a:schemeClr val="bg1"/>
                </a:solidFill>
              </a:rPr>
              <a:t>table_layout.xml</a:t>
            </a:r>
            <a:endParaRPr lang="en-US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81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762000"/>
            <a:ext cx="8991600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  <a:r>
              <a:rPr lang="en-US" dirty="0">
                <a:solidFill>
                  <a:srgbClr val="88B012"/>
                </a:solidFill>
                <a:latin typeface="Consolas"/>
              </a:rPr>
              <a:t>&lt;!-- Row 2 with 3 columns --&gt;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pl-PL" dirty="0">
                <a:solidFill>
                  <a:prstClr val="black"/>
                </a:solidFill>
                <a:latin typeface="Consolas"/>
              </a:rPr>
              <a:t>    &lt;</a:t>
            </a:r>
            <a:r>
              <a:rPr lang="pl-PL" b="1" dirty="0" err="1">
                <a:solidFill>
                  <a:srgbClr val="15A5DB"/>
                </a:solidFill>
                <a:latin typeface="Consolas-Bold"/>
              </a:rPr>
              <a:t>TableRow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fr-FR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android:id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"@+id/tableRow1"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match_parent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&gt;  </a:t>
            </a:r>
          </a:p>
          <a:p>
            <a:r>
              <a:rPr lang="pl-PL" dirty="0">
                <a:solidFill>
                  <a:prstClr val="black"/>
                </a:solidFill>
                <a:latin typeface="Consolas"/>
              </a:rPr>
              <a:t>    &lt;</a:t>
            </a:r>
            <a:r>
              <a:rPr lang="pl-PL" b="1" dirty="0" err="1" smtClean="0">
                <a:solidFill>
                  <a:srgbClr val="15A5DB"/>
                </a:solidFill>
                <a:latin typeface="Consolas-Bold"/>
              </a:rPr>
              <a:t>TextView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  <a:r>
              <a:rPr lang="en-US" dirty="0" err="1" smtClean="0">
                <a:solidFill>
                  <a:srgbClr val="6D6D6D"/>
                </a:solidFill>
                <a:latin typeface="Consolas"/>
              </a:rPr>
              <a:t>android:id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"@+id/TextView04"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endParaRPr lang="en-US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dirty="0" smtClean="0">
                <a:solidFill>
                  <a:srgbClr val="6D6D6D"/>
                </a:solidFill>
                <a:latin typeface="Consolas"/>
              </a:rPr>
              <a:t>	</a:t>
            </a:r>
            <a:r>
              <a:rPr lang="en-US" dirty="0" err="1" smtClean="0">
                <a:solidFill>
                  <a:srgbClr val="6D6D6D"/>
                </a:solidFill>
                <a:latin typeface="Consolas"/>
              </a:rPr>
              <a:t>android:text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"Row 2 column 1"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 smtClean="0">
                <a:solidFill>
                  <a:srgbClr val="6D6D6D"/>
                </a:solidFill>
                <a:latin typeface="Consolas"/>
              </a:rPr>
              <a:t>android:layout_weight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"1"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endParaRPr lang="en-US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	</a:t>
            </a:r>
            <a:r>
              <a:rPr lang="en-US" dirty="0" err="1" smtClean="0">
                <a:solidFill>
                  <a:srgbClr val="6D6D6D"/>
                </a:solidFill>
                <a:latin typeface="Consolas"/>
              </a:rPr>
              <a:t>android:background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"#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dcdcdc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fr-FR" dirty="0">
                <a:solidFill>
                  <a:prstClr val="black"/>
                </a:solidFill>
                <a:latin typeface="Consolas"/>
              </a:rPr>
              <a:t>      </a:t>
            </a:r>
            <a:r>
              <a:rPr lang="fr-FR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 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android:textColor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"#000000"</a:t>
            </a:r>
            <a:endParaRPr lang="fr-FR" dirty="0">
              <a:solidFill>
                <a:prstClr val="black"/>
              </a:solidFill>
              <a:latin typeface="Consolas"/>
            </a:endParaRPr>
          </a:p>
          <a:p>
            <a:r>
              <a:rPr lang="fr-FR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android:padding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"20dip"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 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android:gravity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"center"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/&gt;  </a:t>
            </a:r>
          </a:p>
          <a:p>
            <a:r>
              <a:rPr lang="pl-PL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pl-PL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pl-PL" b="1" dirty="0" err="1">
                <a:solidFill>
                  <a:srgbClr val="15A5DB"/>
                </a:solidFill>
                <a:latin typeface="Consolas-Bold"/>
              </a:rPr>
              <a:t>TextView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 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"@+id/TextView04"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endParaRPr lang="en-US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	</a:t>
            </a:r>
            <a:r>
              <a:rPr lang="en-US" dirty="0" err="1" smtClean="0">
                <a:solidFill>
                  <a:srgbClr val="6D6D6D"/>
                </a:solidFill>
                <a:latin typeface="Consolas"/>
              </a:rPr>
              <a:t>android:text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"Row 2 column 2"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 err="1" smtClean="0">
                <a:solidFill>
                  <a:srgbClr val="6D6D6D"/>
                </a:solidFill>
                <a:latin typeface="Consolas"/>
              </a:rPr>
              <a:t>android:layout_weight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"1"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		 		 	</a:t>
            </a:r>
            <a:r>
              <a:rPr lang="en-US" dirty="0" err="1" smtClean="0">
                <a:solidFill>
                  <a:srgbClr val="6D6D6D"/>
                </a:solidFill>
                <a:latin typeface="Consolas"/>
              </a:rPr>
              <a:t>android:background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"#</a:t>
            </a:r>
            <a:r>
              <a:rPr lang="en-US" dirty="0" smtClean="0">
                <a:solidFill>
                  <a:srgbClr val="0C6AFC"/>
                </a:solidFill>
                <a:latin typeface="Consolas"/>
              </a:rPr>
              <a:t>d3d3d3"</a:t>
            </a:r>
            <a:endParaRPr lang="en-US" dirty="0" smtClean="0">
              <a:solidFill>
                <a:prstClr val="black"/>
              </a:solidFill>
              <a:latin typeface="Consolas"/>
            </a:endParaRPr>
          </a:p>
          <a:p>
            <a:r>
              <a:rPr lang="fr-FR" dirty="0" smtClean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fr-FR" dirty="0" err="1" smtClean="0">
                <a:solidFill>
                  <a:srgbClr val="6D6D6D"/>
                </a:solidFill>
                <a:latin typeface="Consolas"/>
              </a:rPr>
              <a:t>android:textColor</a:t>
            </a:r>
            <a:r>
              <a:rPr lang="fr-FR" dirty="0" smtClean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 smtClean="0">
                <a:solidFill>
                  <a:srgbClr val="0C6AFC"/>
                </a:solidFill>
                <a:latin typeface="Consolas"/>
              </a:rPr>
              <a:t>"#000000"</a:t>
            </a:r>
            <a:endParaRPr lang="fr-FR" dirty="0" smtClean="0">
              <a:solidFill>
                <a:prstClr val="black"/>
              </a:solidFill>
              <a:latin typeface="Consolas"/>
            </a:endParaRPr>
          </a:p>
          <a:p>
            <a:r>
              <a:rPr lang="fr-FR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android:padding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"20dip"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 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android:gravity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"center"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/&gt;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        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804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dirty="0" err="1" smtClean="0">
                <a:solidFill>
                  <a:schemeClr val="bg1"/>
                </a:solidFill>
              </a:rPr>
              <a:t>table_layout.xml</a:t>
            </a:r>
            <a:endParaRPr lang="en-US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82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" y="762000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onsolas"/>
              </a:rPr>
              <a:t>        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838200"/>
            <a:ext cx="9144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pl-PL" b="1" dirty="0" err="1">
                <a:solidFill>
                  <a:srgbClr val="15A5DB"/>
                </a:solidFill>
                <a:latin typeface="Consolas-Bold"/>
              </a:rPr>
              <a:t>TextView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"@+id/TextView04"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android:text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"Row 2 column 3"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android:layout_weight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"1"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android:background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"#cac9c9"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fr-FR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android:textColor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"#000000"</a:t>
            </a:r>
            <a:endParaRPr lang="fr-FR" dirty="0">
              <a:solidFill>
                <a:prstClr val="black"/>
              </a:solidFill>
              <a:latin typeface="Consolas"/>
            </a:endParaRPr>
          </a:p>
          <a:p>
            <a:r>
              <a:rPr lang="fr-FR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android:padding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"20dip"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 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android:gravity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"center"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/&gt;</a:t>
            </a:r>
          </a:p>
          <a:p>
            <a:r>
              <a:rPr lang="pl-PL" dirty="0">
                <a:solidFill>
                  <a:prstClr val="black"/>
                </a:solidFill>
                <a:latin typeface="Consolas"/>
              </a:rPr>
              <a:t>    &lt;/</a:t>
            </a:r>
            <a:r>
              <a:rPr lang="pl-PL" b="1" dirty="0" err="1">
                <a:solidFill>
                  <a:srgbClr val="15A5DB"/>
                </a:solidFill>
                <a:latin typeface="Consolas-Bold"/>
              </a:rPr>
              <a:t>TableRow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&gt; 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</a:t>
            </a:r>
            <a:r>
              <a:rPr lang="en-US" dirty="0">
                <a:solidFill>
                  <a:srgbClr val="88B012"/>
                </a:solidFill>
                <a:latin typeface="Consolas"/>
              </a:rPr>
              <a:t>&lt;!-- Row 3 with 2 columns --&gt;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pl-PL" dirty="0">
                <a:solidFill>
                  <a:prstClr val="black"/>
                </a:solidFill>
                <a:latin typeface="Consolas"/>
              </a:rPr>
              <a:t>    &lt;</a:t>
            </a:r>
            <a:r>
              <a:rPr lang="pl-PL" b="1" dirty="0" err="1">
                <a:solidFill>
                  <a:srgbClr val="15A5DB"/>
                </a:solidFill>
                <a:latin typeface="Consolas-Bold"/>
              </a:rPr>
              <a:t>TableRow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android:layout_height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wrap_content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android:layout_width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 err="1">
                <a:solidFill>
                  <a:srgbClr val="0C6AFC"/>
                </a:solidFill>
                <a:latin typeface="Consolas"/>
              </a:rPr>
              <a:t>fill_parent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fr-FR" dirty="0">
                <a:solidFill>
                  <a:prstClr val="black"/>
                </a:solidFill>
                <a:latin typeface="Consolas"/>
              </a:rPr>
              <a:t>        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android:gravity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</a:t>
            </a:r>
            <a:r>
              <a:rPr lang="fr-FR" dirty="0" err="1">
                <a:solidFill>
                  <a:srgbClr val="0C6AFC"/>
                </a:solidFill>
                <a:latin typeface="Consolas"/>
              </a:rPr>
              <a:t>center_horizontal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&gt; </a:t>
            </a:r>
            <a:endParaRPr lang="fr-FR" dirty="0" smtClean="0">
              <a:solidFill>
                <a:prstClr val="black"/>
              </a:solidFill>
              <a:latin typeface="Consolas"/>
            </a:endParaRPr>
          </a:p>
          <a:p>
            <a:r>
              <a:rPr lang="fr-FR" dirty="0" smtClean="0">
                <a:solidFill>
                  <a:prstClr val="black"/>
                </a:solidFill>
                <a:latin typeface="Consolas"/>
              </a:rPr>
              <a:t> </a:t>
            </a:r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9454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dirty="0" err="1" smtClean="0">
                <a:solidFill>
                  <a:schemeClr val="bg1"/>
                </a:solidFill>
              </a:rPr>
              <a:t>table_layout.xml</a:t>
            </a:r>
            <a:endParaRPr lang="en-US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83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" y="762000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onsolas"/>
              </a:rPr>
              <a:t>        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838200"/>
            <a:ext cx="8991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pl-PL" b="1" dirty="0" err="1">
                <a:solidFill>
                  <a:srgbClr val="15A5DB"/>
                </a:solidFill>
                <a:latin typeface="Consolas-Bold"/>
              </a:rPr>
              <a:t>TextView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"@+id/TextView04"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android:text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"Row 3 column 1"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android:layout_weight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"1"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android:background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"#b0b0b0"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fr-FR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android:textColor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"#000000"</a:t>
            </a:r>
            <a:endParaRPr lang="fr-FR" dirty="0">
              <a:solidFill>
                <a:prstClr val="black"/>
              </a:solidFill>
              <a:latin typeface="Consolas"/>
            </a:endParaRPr>
          </a:p>
          <a:p>
            <a:r>
              <a:rPr lang="fr-FR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android:padding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"20dip"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 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android:gravity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"center"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/&gt;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 </a:t>
            </a:r>
          </a:p>
          <a:p>
            <a:r>
              <a:rPr lang="pl-PL" dirty="0">
                <a:solidFill>
                  <a:prstClr val="black"/>
                </a:solidFill>
                <a:latin typeface="Consolas"/>
              </a:rPr>
              <a:t>        &lt;</a:t>
            </a:r>
            <a:r>
              <a:rPr lang="pl-PL" b="1" dirty="0" err="1">
                <a:solidFill>
                  <a:srgbClr val="15A5DB"/>
                </a:solidFill>
                <a:latin typeface="Consolas-Bold"/>
              </a:rPr>
              <a:t>TextView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"@+id/TextView04"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android:text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"Row 3 column 2"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android:layout_weight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"1"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6D6D6D"/>
                </a:solidFill>
                <a:latin typeface="Consolas"/>
              </a:rPr>
              <a:t>android:background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dirty="0">
                <a:solidFill>
                  <a:srgbClr val="0C6AFC"/>
                </a:solidFill>
                <a:latin typeface="Consolas"/>
              </a:rPr>
              <a:t>"#a09f9f"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fr-FR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android:textColor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"#000000"</a:t>
            </a:r>
            <a:endParaRPr lang="fr-FR" dirty="0">
              <a:solidFill>
                <a:prstClr val="black"/>
              </a:solidFill>
              <a:latin typeface="Consolas"/>
            </a:endParaRPr>
          </a:p>
          <a:p>
            <a:r>
              <a:rPr lang="fr-FR" dirty="0">
                <a:solidFill>
                  <a:prstClr val="black"/>
                </a:solidFill>
                <a:latin typeface="Consolas"/>
              </a:rPr>
              <a:t>            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android:padding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"20dip"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 </a:t>
            </a:r>
            <a:r>
              <a:rPr lang="fr-FR" dirty="0" err="1">
                <a:solidFill>
                  <a:srgbClr val="6D6D6D"/>
                </a:solidFill>
                <a:latin typeface="Consolas"/>
              </a:rPr>
              <a:t>android:gravity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=</a:t>
            </a:r>
            <a:r>
              <a:rPr lang="fr-FR" dirty="0">
                <a:solidFill>
                  <a:srgbClr val="0C6AFC"/>
                </a:solidFill>
                <a:latin typeface="Consolas"/>
              </a:rPr>
              <a:t>"center"</a:t>
            </a:r>
            <a:r>
              <a:rPr lang="fr-FR" dirty="0">
                <a:solidFill>
                  <a:prstClr val="black"/>
                </a:solidFill>
                <a:latin typeface="Consolas"/>
              </a:rPr>
              <a:t>/&gt;  </a:t>
            </a:r>
          </a:p>
          <a:p>
            <a:r>
              <a:rPr lang="pl-PL" dirty="0">
                <a:solidFill>
                  <a:prstClr val="black"/>
                </a:solidFill>
                <a:latin typeface="Consolas"/>
              </a:rPr>
              <a:t>    &lt;/</a:t>
            </a:r>
            <a:r>
              <a:rPr lang="pl-PL" b="1" dirty="0" err="1">
                <a:solidFill>
                  <a:srgbClr val="15A5DB"/>
                </a:solidFill>
                <a:latin typeface="Consolas-Bold"/>
              </a:rPr>
              <a:t>TableRow</a:t>
            </a:r>
            <a:r>
              <a:rPr lang="pl-PL" dirty="0">
                <a:solidFill>
                  <a:prstClr val="black"/>
                </a:solidFill>
                <a:latin typeface="Consolas"/>
              </a:rPr>
              <a:t>&gt;  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     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&lt;/</a:t>
            </a:r>
            <a:r>
              <a:rPr lang="en-US" b="1" dirty="0" err="1">
                <a:solidFill>
                  <a:srgbClr val="15A5DB"/>
                </a:solidFill>
                <a:latin typeface="Consolas-Bold"/>
              </a:rPr>
              <a:t>TableLayout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&gt;</a:t>
            </a:r>
            <a:r>
              <a:rPr lang="fr-FR" dirty="0" smtClean="0">
                <a:solidFill>
                  <a:prstClr val="black"/>
                </a:solidFill>
                <a:latin typeface="Consolas"/>
              </a:rPr>
              <a:t> </a:t>
            </a:r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7617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Table Layout </a:t>
            </a:r>
            <a:r>
              <a:rPr lang="en-US" sz="2800" b="1" dirty="0">
                <a:solidFill>
                  <a:srgbClr val="2E2E2E"/>
                </a:solidFill>
                <a:latin typeface="ArialMT"/>
              </a:rPr>
              <a:t>– 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Example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84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8382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75260" y="685801"/>
            <a:ext cx="8793480" cy="541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457200" indent="-457200">
              <a:buFont typeface="+mj-ea"/>
              <a:buAutoNum type="circleNumDbPlain" startAt="4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Same like before open your </a:t>
            </a:r>
            <a:r>
              <a:rPr lang="en-US" sz="2400" dirty="0" err="1">
                <a:solidFill>
                  <a:srgbClr val="000000"/>
                </a:solidFill>
              </a:rPr>
              <a:t>MainActivity.java</a:t>
            </a:r>
            <a:r>
              <a:rPr lang="en-US" sz="2400" dirty="0">
                <a:solidFill>
                  <a:srgbClr val="000000"/>
                </a:solidFill>
              </a:rPr>
              <a:t> file and set the layout to your newly created table layout file. In my case its </a:t>
            </a:r>
            <a:r>
              <a:rPr lang="en-US" sz="2400" dirty="0" err="1" smtClean="0">
                <a:solidFill>
                  <a:srgbClr val="000000"/>
                </a:solidFill>
              </a:rPr>
              <a:t>R.layout.table_layout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457200" indent="-457200">
              <a:buFont typeface="+mj-ea"/>
              <a:buAutoNum type="circleNumDbPlain" startAt="4"/>
            </a:pP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	</a:t>
            </a:r>
            <a:r>
              <a:rPr lang="en-US" sz="2400" dirty="0" err="1" smtClean="0">
                <a:solidFill>
                  <a:srgbClr val="000000"/>
                </a:solidFill>
              </a:rPr>
              <a:t>setContentView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n-US" sz="2400" dirty="0" err="1">
                <a:solidFill>
                  <a:srgbClr val="000000"/>
                </a:solidFill>
              </a:rPr>
              <a:t>R.layout.table_layout</a:t>
            </a:r>
            <a:r>
              <a:rPr lang="en-US" sz="2400" dirty="0">
                <a:solidFill>
                  <a:srgbClr val="000000"/>
                </a:solidFill>
              </a:rPr>
              <a:t>);	</a:t>
            </a:r>
            <a:endParaRPr lang="en-US" sz="2400" dirty="0" smtClean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pPr marL="457200" indent="-457200">
              <a:buFont typeface="+mj-ea"/>
              <a:buAutoNum type="circleNumDbPlain" startAt="4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To run the application, right click on the project -&gt; Run As -&gt; 1. Android Application. You should see your newly created table layout in the emulator.</a:t>
            </a:r>
            <a:endParaRPr lang="en-US" sz="2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7314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fr-FR" sz="2800" b="1" dirty="0" smtClean="0">
                <a:solidFill>
                  <a:srgbClr val="000000"/>
                </a:solidFill>
                <a:latin typeface="Arial"/>
                <a:cs typeface="Arial"/>
              </a:rPr>
              <a:t>Output</a:t>
            </a:r>
            <a:endParaRPr lang="en-US" sz="2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85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table_layout_outp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5800"/>
            <a:ext cx="5105399" cy="5257800"/>
          </a:xfrm>
          <a:prstGeom prst="rect">
            <a:avLst/>
          </a:prstGeom>
        </p:spPr>
      </p:pic>
      <p:pic>
        <p:nvPicPr>
          <p:cNvPr id="14" name="Picture 13" descr="table_layout_sketc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685800"/>
            <a:ext cx="4876800" cy="5334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620000" y="5334000"/>
            <a:ext cx="1371600" cy="685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0571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655320" y="1231642"/>
            <a:ext cx="7467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ctr">
              <a:spcBef>
                <a:spcPts val="1200"/>
              </a:spcBef>
              <a:buFont typeface="Arial" charset="0"/>
              <a:buNone/>
            </a:pPr>
            <a:endParaRPr lang="en-US" sz="18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Recruit 70 “Best Fit” Consulting Employees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a Marketing team dedicated to recruiting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Formalize training program for new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Build out fully functioning offshore recruiting team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Implement call quality feedback loops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Coach and Mentor recruiters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</a:rPr>
              <a:t>Improve daily efficiency for recruiting team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 </a:t>
            </a:r>
            <a:r>
              <a:rPr lang="en-AU" sz="1000" dirty="0" smtClean="0"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66701" y="228600"/>
            <a:ext cx="8610599" cy="7620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3200" b="1" dirty="0" smtClean="0">
                <a:solidFill>
                  <a:srgbClr val="000000"/>
                </a:solidFill>
                <a:latin typeface="Arial"/>
                <a:cs typeface="Arial"/>
              </a:rPr>
              <a:t>Topic #7.3</a:t>
            </a:r>
            <a:endParaRPr lang="en-US" sz="3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latin typeface="Arial" pitchFamily="34" charset="0"/>
                <a:cs typeface="Arial" pitchFamily="34" charset="0"/>
              </a:rPr>
              <a:pPr algn="r"/>
              <a:t>86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5" descr="android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71800"/>
            <a:ext cx="5105400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685800" y="2209800"/>
            <a:ext cx="7772400" cy="990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Frame Layout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1252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Frame </a:t>
            </a: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Layout</a:t>
            </a: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87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8382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</p:txBody>
      </p:sp>
      <p:pic>
        <p:nvPicPr>
          <p:cNvPr id="5" name="Picture 4" descr="Screen Shot 2014-03-20 at 5.37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34410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4800" y="1828800"/>
            <a:ext cx="4191000" cy="6858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4800" y="2514600"/>
            <a:ext cx="4191000" cy="6858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4800" y="3200400"/>
            <a:ext cx="4191000" cy="6858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4800" y="3810000"/>
            <a:ext cx="4191000" cy="7620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4800" y="4572000"/>
            <a:ext cx="4191000" cy="6858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04800" y="5257800"/>
            <a:ext cx="4191000" cy="6858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46365" y="5181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3108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xit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en-US" sz="28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verview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88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8382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</p:txBody>
      </p:sp>
      <p:pic>
        <p:nvPicPr>
          <p:cNvPr id="5" name="Picture 4" descr="Screen Shot 2014-03-20 at 5.40.1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384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95800" y="1905000"/>
            <a:ext cx="2743200" cy="4038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46365" y="51816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2951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Frame Layout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89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838200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/>
          </a:p>
        </p:txBody>
      </p:sp>
      <p:pic>
        <p:nvPicPr>
          <p:cNvPr id="5" name="Picture 4" descr="Screen Shot 2014-03-20 at 5.47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45744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38800" y="5257800"/>
            <a:ext cx="3505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2070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err="1">
                <a:solidFill>
                  <a:srgbClr val="2E2E2E"/>
                </a:solidFill>
                <a:latin typeface="ArialMT"/>
              </a:rPr>
              <a:t>LinearLayout</a:t>
            </a:r>
            <a:r>
              <a:rPr lang="en-US" sz="2800" b="1" dirty="0">
                <a:solidFill>
                  <a:srgbClr val="2E2E2E"/>
                </a:solidFill>
                <a:latin typeface="ArialMT"/>
              </a:rPr>
              <a:t> – </a:t>
            </a:r>
            <a:r>
              <a:rPr lang="en-US" sz="2800" b="1" dirty="0" smtClean="0">
                <a:solidFill>
                  <a:srgbClr val="2E2E2E"/>
                </a:solidFill>
                <a:latin typeface="ArialMT"/>
              </a:rPr>
              <a:t>View Group</a:t>
            </a:r>
            <a:endParaRPr lang="en-US" sz="28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9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7" name="Picture 6" descr="Screen Shot 2014-03-19 at 2.57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900"/>
            <a:ext cx="9144000" cy="462987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62800" y="4953000"/>
            <a:ext cx="198120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8082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fr-FR" sz="2800" b="1" dirty="0" smtClean="0">
                <a:solidFill>
                  <a:srgbClr val="000000"/>
                </a:solidFill>
                <a:latin typeface="Arial"/>
                <a:cs typeface="Arial"/>
              </a:rPr>
              <a:t>Linking to Java</a:t>
            </a:r>
            <a:endParaRPr lang="en-US" sz="2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90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7" name="Picture 6" descr="Screen Shot 2014-03-20 at 5.49.4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" y="609600"/>
            <a:ext cx="8887012" cy="5443551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5715000" y="3048000"/>
            <a:ext cx="2819400" cy="990600"/>
          </a:xfrm>
          <a:prstGeom prst="wedgeRoundRectCallout">
            <a:avLst>
              <a:gd name="adj1" fmla="val -132919"/>
              <a:gd name="adj2" fmla="val 6356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Click of one image the other would become invisible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162800" y="5257800"/>
            <a:ext cx="19812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1082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2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636054" y="310055"/>
            <a:ext cx="7802880" cy="10668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prstClr val="white"/>
                </a:solidFill>
              </a:rPr>
              <a:t>May &amp; June 2012 Recruiting Plan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-97915" y="6500353"/>
            <a:ext cx="3959225" cy="1444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prstClr val="white"/>
                </a:solidFill>
              </a:rPr>
              <a:t> </a:t>
            </a:r>
            <a:r>
              <a:rPr lang="en-AU" sz="10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© 2014 Unbounded Solutions</a:t>
            </a:r>
            <a:endParaRPr lang="en-AU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2400" y="20617"/>
            <a:ext cx="8610599" cy="533400"/>
          </a:xfrm>
          <a:prstGeom prst="roundRect">
            <a:avLst/>
          </a:prstGeom>
          <a:solidFill>
            <a:srgbClr val="4F81B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fr-FR" sz="2800" b="1" dirty="0" smtClean="0">
                <a:solidFill>
                  <a:srgbClr val="000000"/>
                </a:solidFill>
                <a:latin typeface="Arial"/>
                <a:cs typeface="Arial"/>
              </a:rPr>
              <a:t>Output</a:t>
            </a:r>
            <a:endParaRPr lang="en-US" sz="2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6980183" y="662940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D42F38-8080-4330-A16E-7F1EBC86E9ED}" type="slidenum">
              <a:rPr lang="en-US" sz="100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pPr algn="r"/>
              <a:t>91</a:t>
            </a:fld>
            <a:endParaRPr lang="en-US" sz="1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144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" name="Picture 4" descr="Screen Shot 2014-03-20 at 5.53.2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" y="762000"/>
            <a:ext cx="4221953" cy="4724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76200" y="609600"/>
            <a:ext cx="304800" cy="5334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4-03-20 at 5.54.3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762000"/>
            <a:ext cx="4066483" cy="47244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267200" y="2895600"/>
            <a:ext cx="4572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7595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-95534"/>
            <a:ext cx="457200" cy="6179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956042"/>
            <a:ext cx="9144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9012" y="6148100"/>
            <a:ext cx="9213011" cy="73084"/>
          </a:xfrm>
          <a:prstGeom prst="rect">
            <a:avLst/>
          </a:prstGeom>
          <a:solidFill>
            <a:schemeClr val="bg2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51" name="Picture 2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5"/>
          <a:stretch/>
        </p:blipFill>
        <p:spPr bwMode="auto">
          <a:xfrm>
            <a:off x="3037050" y="6287171"/>
            <a:ext cx="3000886" cy="57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-69012" y="-95534"/>
            <a:ext cx="9213012" cy="6243634"/>
          </a:xfrm>
          <a:prstGeom prst="rect">
            <a:avLst/>
          </a:prstGeom>
          <a:pattFill prst="smCheck">
            <a:fgClr>
              <a:schemeClr val="bg2">
                <a:lumMod val="5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6800" y="2514600"/>
            <a:ext cx="7086600" cy="78319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Exercise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76200" y="6248400"/>
            <a:ext cx="9220200" cy="609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6877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Unbounded Solution PPT Templat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17834</TotalTime>
  <Words>2581</Words>
  <Application>Microsoft Macintosh PowerPoint</Application>
  <PresentationFormat>On-screen Show (4:3)</PresentationFormat>
  <Paragraphs>734</Paragraphs>
  <Slides>92</Slides>
  <Notes>91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1_Unbounded Solution PPT Template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gesban</dc:creator>
  <cp:lastModifiedBy>Kalpesh Sevak</cp:lastModifiedBy>
  <cp:revision>686</cp:revision>
  <cp:lastPrinted>2012-07-31T17:59:23Z</cp:lastPrinted>
  <dcterms:created xsi:type="dcterms:W3CDTF">2012-07-31T17:07:37Z</dcterms:created>
  <dcterms:modified xsi:type="dcterms:W3CDTF">2015-07-23T15:59:57Z</dcterms:modified>
</cp:coreProperties>
</file>